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6" r:id="rId3"/>
    <p:sldId id="275" r:id="rId4"/>
    <p:sldId id="277" r:id="rId5"/>
    <p:sldId id="262" r:id="rId6"/>
    <p:sldId id="278" r:id="rId7"/>
    <p:sldId id="279" r:id="rId8"/>
    <p:sldId id="283" r:id="rId9"/>
    <p:sldId id="285" r:id="rId10"/>
    <p:sldId id="289" r:id="rId11"/>
    <p:sldId id="286" r:id="rId12"/>
    <p:sldId id="287" r:id="rId13"/>
    <p:sldId id="288" r:id="rId14"/>
    <p:sldId id="282"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44" autoAdjust="0"/>
  </p:normalViewPr>
  <p:slideViewPr>
    <p:cSldViewPr>
      <p:cViewPr varScale="1">
        <p:scale>
          <a:sx n="71" d="100"/>
          <a:sy n="71" d="100"/>
        </p:scale>
        <p:origin x="484" y="4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2"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4/13/2019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4/13/2019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hristianindex.org/how-to-lose-the-culture-wa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hristianindex.org/how-to-lose-the-culture-wa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Loss of the universities</a:t>
            </a:r>
          </a:p>
          <a:p>
            <a:r>
              <a:rPr lang="en-US" dirty="0"/>
              <a:t>Scopes Monkey Trials</a:t>
            </a:r>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236382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“No matter how commendable the goal of such tactics, there is not one example in the entire Bible of political or social "activism" ever being advocated or used by God's people. That fact must weigh heavily upon any consideration of this important topic. There are numerous cases of civil disobedience in Scripture, but it was never engaged in for the purpose of forcing an ungodly society to obey Biblical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Micah 6:8 -- </a:t>
            </a:r>
            <a:r>
              <a:rPr lang="en-US" sz="1200" b="0" i="0" kern="1200" dirty="0">
                <a:solidFill>
                  <a:schemeClr val="tx1">
                    <a:lumMod val="50000"/>
                  </a:schemeClr>
                </a:solidFill>
                <a:effectLst/>
                <a:latin typeface="+mn-lt"/>
                <a:ea typeface="+mn-ea"/>
                <a:cs typeface="+mn-cs"/>
              </a:rPr>
              <a:t>He has told you, O man, what is good; and what does the LORD require of you but to do justice, and to love kindness, and to walk humbly with your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lumMod val="5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175843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3234584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fighting to hurt or fighting to heal?”</a:t>
            </a:r>
          </a:p>
          <a:p>
            <a:r>
              <a:rPr lang="en-US" dirty="0">
                <a:hlinkClick r:id="rId3"/>
              </a:rPr>
              <a:t>https://christianindex.org/how-to-lose-the-culture-war/</a:t>
            </a:r>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289511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fighting to hurt or fighting to heal?”</a:t>
            </a:r>
          </a:p>
          <a:p>
            <a:r>
              <a:rPr lang="en-US" dirty="0">
                <a:hlinkClick r:id="rId3"/>
              </a:rPr>
              <a:t>https://christianindex.org/how-to-lose-the-culture-war/</a:t>
            </a:r>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409020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descr="Map of North America"/>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a:t>4/13/2019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a:t>4/13/2019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a:t>4/13/2019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a:t>4/13/2019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a:t>4/13/2019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a:t>4/13/2019</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a:t>4/13/2019</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4/13/2019</a:t>
            </a:fld>
            <a:endParaRPr/>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a:t>4/13/2019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a:t>4/13/2019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4/13/2019</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Christians lost</a:t>
            </a:r>
            <a:br>
              <a:rPr lang="en-US" dirty="0"/>
            </a:br>
            <a:r>
              <a:rPr lang="en-US" dirty="0"/>
              <a:t>the culture war</a:t>
            </a:r>
          </a:p>
        </p:txBody>
      </p:sp>
      <p:sp>
        <p:nvSpPr>
          <p:cNvPr id="3" name="Subtitle 2"/>
          <p:cNvSpPr>
            <a:spLocks noGrp="1"/>
          </p:cNvSpPr>
          <p:nvPr>
            <p:ph type="subTitle" idx="1"/>
          </p:nvPr>
        </p:nvSpPr>
        <p:spPr/>
        <p:txBody>
          <a:bodyPr/>
          <a:lstStyle/>
          <a:p>
            <a:r>
              <a:rPr lang="en-US" dirty="0"/>
              <a:t>Keith Rice</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FF50-A137-4E0D-B4A9-3B1656A2748D}"/>
              </a:ext>
            </a:extLst>
          </p:cNvPr>
          <p:cNvSpPr>
            <a:spLocks noGrp="1"/>
          </p:cNvSpPr>
          <p:nvPr>
            <p:ph type="title"/>
          </p:nvPr>
        </p:nvSpPr>
        <p:spPr/>
        <p:txBody>
          <a:bodyPr/>
          <a:lstStyle/>
          <a:p>
            <a:r>
              <a:rPr lang="en-US" dirty="0"/>
              <a:t>Reason #3: ignorance</a:t>
            </a:r>
          </a:p>
        </p:txBody>
      </p:sp>
      <p:sp>
        <p:nvSpPr>
          <p:cNvPr id="3" name="Content Placeholder 2">
            <a:extLst>
              <a:ext uri="{FF2B5EF4-FFF2-40B4-BE49-F238E27FC236}">
                <a16:creationId xmlns:a16="http://schemas.microsoft.com/office/drawing/2014/main" id="{E8144AA0-6AFA-4C36-9BA0-6CD1AE8268ED}"/>
              </a:ext>
            </a:extLst>
          </p:cNvPr>
          <p:cNvSpPr>
            <a:spLocks noGrp="1"/>
          </p:cNvSpPr>
          <p:nvPr>
            <p:ph idx="1"/>
          </p:nvPr>
        </p:nvSpPr>
        <p:spPr/>
        <p:txBody>
          <a:bodyPr>
            <a:normAutofit/>
          </a:bodyPr>
          <a:lstStyle/>
          <a:p>
            <a:r>
              <a:rPr lang="en-US" dirty="0"/>
              <a:t>Most Christians do not know their enemy</a:t>
            </a:r>
          </a:p>
          <a:p>
            <a:pPr lvl="1"/>
            <a:r>
              <a:rPr lang="en-US" dirty="0"/>
              <a:t>19</a:t>
            </a:r>
            <a:r>
              <a:rPr lang="en-US" baseline="30000" dirty="0"/>
              <a:t>th</a:t>
            </a:r>
            <a:r>
              <a:rPr lang="en-US" dirty="0"/>
              <a:t> century liberalism crept over the US without much challenge</a:t>
            </a:r>
          </a:p>
          <a:p>
            <a:pPr lvl="1"/>
            <a:r>
              <a:rPr lang="en-US" dirty="0"/>
              <a:t>Many Christians think its sufficient to study what is true but not false</a:t>
            </a:r>
          </a:p>
          <a:p>
            <a:r>
              <a:rPr lang="en-US" dirty="0"/>
              <a:t>Many Christians feel uncomfortable doing apologetics</a:t>
            </a:r>
          </a:p>
          <a:p>
            <a:r>
              <a:rPr lang="en-US" dirty="0"/>
              <a:t>“[Troops came to David from] Issachar, men who had understanding of the times, to know what Israel ought to do, 200 chiefs, and all their kinsmen under their command.” (1 Chronicles 12:32)</a:t>
            </a:r>
          </a:p>
          <a:p>
            <a:r>
              <a:rPr lang="en-US" dirty="0"/>
              <a:t>“Test all things; hold fast what is good.” (1 Thess. 5:21)</a:t>
            </a:r>
          </a:p>
        </p:txBody>
      </p:sp>
    </p:spTree>
    <p:extLst>
      <p:ext uri="{BB962C8B-B14F-4D97-AF65-F5344CB8AC3E}">
        <p14:creationId xmlns:p14="http://schemas.microsoft.com/office/powerpoint/2010/main" val="228542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1AED-1EF5-4EAA-8A7B-A21766F02D26}"/>
              </a:ext>
            </a:extLst>
          </p:cNvPr>
          <p:cNvSpPr>
            <a:spLocks noGrp="1"/>
          </p:cNvSpPr>
          <p:nvPr>
            <p:ph type="title"/>
          </p:nvPr>
        </p:nvSpPr>
        <p:spPr/>
        <p:txBody>
          <a:bodyPr/>
          <a:lstStyle/>
          <a:p>
            <a:r>
              <a:rPr lang="en-US" dirty="0"/>
              <a:t>Reason #3: bad arguments</a:t>
            </a:r>
          </a:p>
        </p:txBody>
      </p:sp>
      <p:sp>
        <p:nvSpPr>
          <p:cNvPr id="3" name="Content Placeholder 2">
            <a:extLst>
              <a:ext uri="{FF2B5EF4-FFF2-40B4-BE49-F238E27FC236}">
                <a16:creationId xmlns:a16="http://schemas.microsoft.com/office/drawing/2014/main" id="{B4DBA313-8A05-46C7-BC7C-7E9260DB2656}"/>
              </a:ext>
            </a:extLst>
          </p:cNvPr>
          <p:cNvSpPr>
            <a:spLocks noGrp="1"/>
          </p:cNvSpPr>
          <p:nvPr>
            <p:ph idx="1"/>
          </p:nvPr>
        </p:nvSpPr>
        <p:spPr/>
        <p:txBody>
          <a:bodyPr/>
          <a:lstStyle/>
          <a:p>
            <a:r>
              <a:rPr lang="en-US" dirty="0"/>
              <a:t>How often do you hear culture warriors appeal to God?</a:t>
            </a:r>
          </a:p>
          <a:p>
            <a:r>
              <a:rPr lang="en-US" dirty="0"/>
              <a:t>We appeal to the man-made Constitution but not God’s word</a:t>
            </a:r>
          </a:p>
          <a:p>
            <a:r>
              <a:rPr lang="en-US" dirty="0"/>
              <a:t>Example with “gay marriage”:</a:t>
            </a:r>
          </a:p>
          <a:p>
            <a:pPr lvl="1"/>
            <a:r>
              <a:rPr lang="en-US" dirty="0"/>
              <a:t>“We’re the moral majority”</a:t>
            </a:r>
          </a:p>
          <a:p>
            <a:pPr lvl="1"/>
            <a:r>
              <a:rPr lang="en-US" dirty="0"/>
              <a:t>“This isn’t traditional” (or will breakdown traditional family)</a:t>
            </a:r>
          </a:p>
          <a:p>
            <a:pPr lvl="1"/>
            <a:r>
              <a:rPr lang="en-US" dirty="0"/>
              <a:t>“This isn’t natural” (or can’t be used for reproduction)</a:t>
            </a:r>
          </a:p>
          <a:p>
            <a:pPr lvl="1"/>
            <a:r>
              <a:rPr lang="en-US" dirty="0"/>
              <a:t>“This isn’t something you’re born with”</a:t>
            </a:r>
          </a:p>
          <a:p>
            <a:r>
              <a:rPr lang="en-US" dirty="0"/>
              <a:t>Example with abortion:</a:t>
            </a:r>
          </a:p>
          <a:p>
            <a:pPr lvl="1"/>
            <a:r>
              <a:rPr lang="en-US" dirty="0"/>
              <a:t>“Science says life begins at conception / it’s a human”</a:t>
            </a:r>
          </a:p>
        </p:txBody>
      </p:sp>
    </p:spTree>
    <p:extLst>
      <p:ext uri="{BB962C8B-B14F-4D97-AF65-F5344CB8AC3E}">
        <p14:creationId xmlns:p14="http://schemas.microsoft.com/office/powerpoint/2010/main" val="143277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F7C3-1A70-4CCB-8770-936DF78E3A1D}"/>
              </a:ext>
            </a:extLst>
          </p:cNvPr>
          <p:cNvSpPr>
            <a:spLocks noGrp="1"/>
          </p:cNvSpPr>
          <p:nvPr>
            <p:ph type="title"/>
          </p:nvPr>
        </p:nvSpPr>
        <p:spPr/>
        <p:txBody>
          <a:bodyPr/>
          <a:lstStyle/>
          <a:p>
            <a:r>
              <a:rPr lang="en-US" dirty="0"/>
              <a:t>Reason #4: apathy</a:t>
            </a:r>
          </a:p>
        </p:txBody>
      </p:sp>
      <p:sp>
        <p:nvSpPr>
          <p:cNvPr id="3" name="Content Placeholder 2">
            <a:extLst>
              <a:ext uri="{FF2B5EF4-FFF2-40B4-BE49-F238E27FC236}">
                <a16:creationId xmlns:a16="http://schemas.microsoft.com/office/drawing/2014/main" id="{F9CBBC2D-A110-4865-A9BF-8EBA974799E6}"/>
              </a:ext>
            </a:extLst>
          </p:cNvPr>
          <p:cNvSpPr>
            <a:spLocks noGrp="1"/>
          </p:cNvSpPr>
          <p:nvPr>
            <p:ph idx="1"/>
          </p:nvPr>
        </p:nvSpPr>
        <p:spPr/>
        <p:txBody>
          <a:bodyPr/>
          <a:lstStyle/>
          <a:p>
            <a:r>
              <a:rPr lang="en-US" dirty="0"/>
              <a:t>“The only thing necessary for the triumph of evil is for good men to do nothing.”</a:t>
            </a:r>
          </a:p>
          <a:p>
            <a:endParaRPr lang="en-US" dirty="0"/>
          </a:p>
          <a:p>
            <a:r>
              <a:rPr lang="en-US" dirty="0"/>
              <a:t>“Do not be slothful in zeal, be fervent in spirit, serve the Lord.” (Romans 12:11)</a:t>
            </a:r>
          </a:p>
          <a:p>
            <a:endParaRPr lang="en-US" dirty="0"/>
          </a:p>
          <a:p>
            <a:r>
              <a:rPr lang="en-US" dirty="0"/>
              <a:t>Do you have a fatalistic or negative attitude toward God can do in culture?</a:t>
            </a:r>
          </a:p>
        </p:txBody>
      </p:sp>
    </p:spTree>
    <p:extLst>
      <p:ext uri="{BB962C8B-B14F-4D97-AF65-F5344CB8AC3E}">
        <p14:creationId xmlns:p14="http://schemas.microsoft.com/office/powerpoint/2010/main" val="102775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6D4C-7386-4011-81A0-123201857E40}"/>
              </a:ext>
            </a:extLst>
          </p:cNvPr>
          <p:cNvSpPr>
            <a:spLocks noGrp="1"/>
          </p:cNvSpPr>
          <p:nvPr>
            <p:ph type="title"/>
          </p:nvPr>
        </p:nvSpPr>
        <p:spPr/>
        <p:txBody>
          <a:bodyPr/>
          <a:lstStyle/>
          <a:p>
            <a:r>
              <a:rPr lang="en-US" dirty="0"/>
              <a:t>A challenge</a:t>
            </a:r>
          </a:p>
        </p:txBody>
      </p:sp>
      <p:sp>
        <p:nvSpPr>
          <p:cNvPr id="3" name="Content Placeholder 2">
            <a:extLst>
              <a:ext uri="{FF2B5EF4-FFF2-40B4-BE49-F238E27FC236}">
                <a16:creationId xmlns:a16="http://schemas.microsoft.com/office/drawing/2014/main" id="{8515CD2A-D82B-4012-910E-A3CACD3587B4}"/>
              </a:ext>
            </a:extLst>
          </p:cNvPr>
          <p:cNvSpPr>
            <a:spLocks noGrp="1"/>
          </p:cNvSpPr>
          <p:nvPr>
            <p:ph idx="1"/>
          </p:nvPr>
        </p:nvSpPr>
        <p:spPr/>
        <p:txBody>
          <a:bodyPr/>
          <a:lstStyle/>
          <a:p>
            <a:r>
              <a:rPr lang="en-US" dirty="0"/>
              <a:t>Do you believe you are in a war?</a:t>
            </a:r>
          </a:p>
          <a:p>
            <a:r>
              <a:rPr lang="en-US" dirty="0"/>
              <a:t>How will you fight?</a:t>
            </a:r>
          </a:p>
          <a:p>
            <a:pPr lvl="1"/>
            <a:r>
              <a:rPr lang="en-US" dirty="0"/>
              <a:t>Not just the evil around you…</a:t>
            </a:r>
          </a:p>
          <a:p>
            <a:pPr lvl="1"/>
            <a:r>
              <a:rPr lang="en-US" dirty="0"/>
              <a:t>…but the evil within you</a:t>
            </a:r>
          </a:p>
          <a:p>
            <a:pPr lvl="1"/>
            <a:endParaRPr lang="en-US" dirty="0"/>
          </a:p>
          <a:p>
            <a:pPr lvl="1"/>
            <a:r>
              <a:rPr lang="en-US" dirty="0"/>
              <a:t>“Religion that is pure and undefiled before God the Father is this: to visit orphans and widows in their affliction, and to keep oneself unstained from the world.” (James 1:27)</a:t>
            </a:r>
          </a:p>
        </p:txBody>
      </p:sp>
    </p:spTree>
    <p:extLst>
      <p:ext uri="{BB962C8B-B14F-4D97-AF65-F5344CB8AC3E}">
        <p14:creationId xmlns:p14="http://schemas.microsoft.com/office/powerpoint/2010/main" val="2038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C454-6EC4-4439-A1CC-35977D975AA6}"/>
              </a:ext>
            </a:extLst>
          </p:cNvPr>
          <p:cNvSpPr>
            <a:spLocks noGrp="1"/>
          </p:cNvSpPr>
          <p:nvPr>
            <p:ph type="title"/>
          </p:nvPr>
        </p:nvSpPr>
        <p:spPr/>
        <p:txBody>
          <a:bodyPr/>
          <a:lstStyle/>
          <a:p>
            <a:r>
              <a:rPr lang="en-US" dirty="0"/>
              <a:t>Notable organizations</a:t>
            </a:r>
          </a:p>
        </p:txBody>
      </p:sp>
      <p:sp>
        <p:nvSpPr>
          <p:cNvPr id="3" name="Content Placeholder 2">
            <a:extLst>
              <a:ext uri="{FF2B5EF4-FFF2-40B4-BE49-F238E27FC236}">
                <a16:creationId xmlns:a16="http://schemas.microsoft.com/office/drawing/2014/main" id="{4A7BCEBA-9EFE-415B-81B9-1624C35EAF85}"/>
              </a:ext>
            </a:extLst>
          </p:cNvPr>
          <p:cNvSpPr>
            <a:spLocks noGrp="1"/>
          </p:cNvSpPr>
          <p:nvPr>
            <p:ph idx="1"/>
          </p:nvPr>
        </p:nvSpPr>
        <p:spPr/>
        <p:txBody>
          <a:bodyPr/>
          <a:lstStyle/>
          <a:p>
            <a:r>
              <a:rPr lang="en-US" dirty="0"/>
              <a:t>National and international</a:t>
            </a:r>
          </a:p>
          <a:p>
            <a:pPr lvl="1"/>
            <a:r>
              <a:rPr lang="en-US" dirty="0"/>
              <a:t>Answers in Genesis</a:t>
            </a:r>
          </a:p>
          <a:p>
            <a:pPr lvl="1"/>
            <a:r>
              <a:rPr lang="en-US" dirty="0"/>
              <a:t>International Justice Mission</a:t>
            </a:r>
          </a:p>
          <a:p>
            <a:pPr lvl="1"/>
            <a:r>
              <a:rPr lang="en-US" dirty="0"/>
              <a:t>Compassion International</a:t>
            </a:r>
          </a:p>
          <a:p>
            <a:pPr lvl="1"/>
            <a:r>
              <a:rPr lang="en-US" dirty="0"/>
              <a:t>Christian Alliance for Orphans</a:t>
            </a:r>
          </a:p>
          <a:p>
            <a:pPr lvl="1"/>
            <a:r>
              <a:rPr lang="en-US" dirty="0"/>
              <a:t>Shared Hope International</a:t>
            </a:r>
          </a:p>
          <a:p>
            <a:r>
              <a:rPr lang="en-US" dirty="0"/>
              <a:t>Local</a:t>
            </a:r>
          </a:p>
          <a:p>
            <a:pPr lvl="1"/>
            <a:r>
              <a:rPr lang="en-US" dirty="0"/>
              <a:t>Shared Hope International (Vancouver)</a:t>
            </a:r>
          </a:p>
          <a:p>
            <a:pPr lvl="1"/>
            <a:r>
              <a:rPr lang="en-US" dirty="0"/>
              <a:t>Caring Pregnancy Center (Longview)</a:t>
            </a:r>
          </a:p>
          <a:p>
            <a:pPr lvl="1"/>
            <a:r>
              <a:rPr lang="en-US" dirty="0"/>
              <a:t>Woodland Action (Woodland)</a:t>
            </a:r>
          </a:p>
        </p:txBody>
      </p:sp>
    </p:spTree>
    <p:extLst>
      <p:ext uri="{BB962C8B-B14F-4D97-AF65-F5344CB8AC3E}">
        <p14:creationId xmlns:p14="http://schemas.microsoft.com/office/powerpoint/2010/main" val="414807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E7BCE2-E5AE-4854-BD64-934C266F7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0"/>
            <a:ext cx="7759139" cy="5176800"/>
          </a:xfrm>
          <a:prstGeom prst="rect">
            <a:avLst/>
          </a:prstGeom>
        </p:spPr>
      </p:pic>
      <p:pic>
        <p:nvPicPr>
          <p:cNvPr id="7" name="Picture 6">
            <a:extLst>
              <a:ext uri="{FF2B5EF4-FFF2-40B4-BE49-F238E27FC236}">
                <a16:creationId xmlns:a16="http://schemas.microsoft.com/office/drawing/2014/main" id="{DCC749E8-D7F8-413A-8444-09247D90F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607" y="-12700"/>
            <a:ext cx="7705488" cy="5176800"/>
          </a:xfrm>
          <a:prstGeom prst="rect">
            <a:avLst/>
          </a:prstGeom>
        </p:spPr>
      </p:pic>
      <p:pic>
        <p:nvPicPr>
          <p:cNvPr id="5" name="Picture 4">
            <a:extLst>
              <a:ext uri="{FF2B5EF4-FFF2-40B4-BE49-F238E27FC236}">
                <a16:creationId xmlns:a16="http://schemas.microsoft.com/office/drawing/2014/main" id="{CEB10A14-7196-4C8F-98AC-DC11487CC605}"/>
              </a:ext>
            </a:extLst>
          </p:cNvPr>
          <p:cNvPicPr>
            <a:picLocks noChangeAspect="1"/>
          </p:cNvPicPr>
          <p:nvPr/>
        </p:nvPicPr>
        <p:blipFill rotWithShape="1">
          <a:blip r:embed="rId4">
            <a:extLst>
              <a:ext uri="{28A0092B-C50C-407E-A947-70E740481C1C}">
                <a14:useLocalDpi xmlns:a14="http://schemas.microsoft.com/office/drawing/2010/main" val="0"/>
              </a:ext>
            </a:extLst>
          </a:blip>
          <a:srcRect t="3855" b="3434"/>
          <a:stretch/>
        </p:blipFill>
        <p:spPr>
          <a:xfrm>
            <a:off x="1065212" y="1127900"/>
            <a:ext cx="8292469" cy="5395100"/>
          </a:xfrm>
          <a:prstGeom prst="rect">
            <a:avLst/>
          </a:prstGeom>
        </p:spPr>
      </p:pic>
    </p:spTree>
    <p:extLst>
      <p:ext uri="{BB962C8B-B14F-4D97-AF65-F5344CB8AC3E}">
        <p14:creationId xmlns:p14="http://schemas.microsoft.com/office/powerpoint/2010/main" val="3144056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2052826-47FF-4274-BC43-60067E938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812" y="762000"/>
            <a:ext cx="2857500" cy="4171950"/>
          </a:xfrm>
          <a:prstGeom prst="rect">
            <a:avLst/>
          </a:prstGeom>
        </p:spPr>
      </p:pic>
      <p:pic>
        <p:nvPicPr>
          <p:cNvPr id="35" name="Picture 34">
            <a:extLst>
              <a:ext uri="{FF2B5EF4-FFF2-40B4-BE49-F238E27FC236}">
                <a16:creationId xmlns:a16="http://schemas.microsoft.com/office/drawing/2014/main" id="{7FDB2D85-2740-4894-8CA2-4FF10DA79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12" y="520700"/>
            <a:ext cx="2857500" cy="2857500"/>
          </a:xfrm>
          <a:prstGeom prst="rect">
            <a:avLst/>
          </a:prstGeom>
        </p:spPr>
      </p:pic>
      <p:pic>
        <p:nvPicPr>
          <p:cNvPr id="37" name="Picture 36">
            <a:extLst>
              <a:ext uri="{FF2B5EF4-FFF2-40B4-BE49-F238E27FC236}">
                <a16:creationId xmlns:a16="http://schemas.microsoft.com/office/drawing/2014/main" id="{21BF9A0A-C9AB-46CA-98B9-772483BDCC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5632" y="2336800"/>
            <a:ext cx="3301393" cy="4171760"/>
          </a:xfrm>
          <a:prstGeom prst="rect">
            <a:avLst/>
          </a:prstGeom>
        </p:spPr>
      </p:pic>
      <p:pic>
        <p:nvPicPr>
          <p:cNvPr id="39" name="Picture 38">
            <a:extLst>
              <a:ext uri="{FF2B5EF4-FFF2-40B4-BE49-F238E27FC236}">
                <a16:creationId xmlns:a16="http://schemas.microsoft.com/office/drawing/2014/main" id="{7665F68E-D538-4E0C-BFAF-374E407831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252" y="4267200"/>
            <a:ext cx="3962400" cy="1981200"/>
          </a:xfrm>
          <a:prstGeom prst="rect">
            <a:avLst/>
          </a:prstGeom>
        </p:spPr>
      </p:pic>
    </p:spTree>
    <p:extLst>
      <p:ext uri="{BB962C8B-B14F-4D97-AF65-F5344CB8AC3E}">
        <p14:creationId xmlns:p14="http://schemas.microsoft.com/office/powerpoint/2010/main" val="4242836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0EECF3-9967-4035-B10E-E20DB2F02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012" y="723900"/>
            <a:ext cx="7766563" cy="1752600"/>
          </a:xfrm>
          <a:prstGeom prst="rect">
            <a:avLst/>
          </a:prstGeom>
        </p:spPr>
      </p:pic>
      <p:pic>
        <p:nvPicPr>
          <p:cNvPr id="5" name="Picture 4">
            <a:extLst>
              <a:ext uri="{FF2B5EF4-FFF2-40B4-BE49-F238E27FC236}">
                <a16:creationId xmlns:a16="http://schemas.microsoft.com/office/drawing/2014/main" id="{AF0DDB56-B5E8-4DBA-976E-2BACABD55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3164700"/>
            <a:ext cx="5008627" cy="2969400"/>
          </a:xfrm>
          <a:prstGeom prst="rect">
            <a:avLst/>
          </a:prstGeom>
        </p:spPr>
      </p:pic>
      <p:pic>
        <p:nvPicPr>
          <p:cNvPr id="7" name="Picture 6">
            <a:extLst>
              <a:ext uri="{FF2B5EF4-FFF2-40B4-BE49-F238E27FC236}">
                <a16:creationId xmlns:a16="http://schemas.microsoft.com/office/drawing/2014/main" id="{FDDC09E8-0A2C-4764-8017-AC370624A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2" y="3164700"/>
            <a:ext cx="5662996" cy="3178212"/>
          </a:xfrm>
          <a:prstGeom prst="rect">
            <a:avLst/>
          </a:prstGeom>
        </p:spPr>
      </p:pic>
    </p:spTree>
    <p:extLst>
      <p:ext uri="{BB962C8B-B14F-4D97-AF65-F5344CB8AC3E}">
        <p14:creationId xmlns:p14="http://schemas.microsoft.com/office/powerpoint/2010/main" val="250633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is the culture war?</a:t>
            </a:r>
          </a:p>
        </p:txBody>
      </p:sp>
      <p:sp>
        <p:nvSpPr>
          <p:cNvPr id="3" name="Content Placeholder 2"/>
          <p:cNvSpPr>
            <a:spLocks noGrp="1"/>
          </p:cNvSpPr>
          <p:nvPr>
            <p:ph idx="1"/>
          </p:nvPr>
        </p:nvSpPr>
        <p:spPr>
          <a:xfrm>
            <a:off x="1217614" y="1828800"/>
            <a:ext cx="9753600" cy="4572000"/>
          </a:xfrm>
        </p:spPr>
        <p:txBody>
          <a:bodyPr/>
          <a:lstStyle/>
          <a:p>
            <a:r>
              <a:rPr lang="en-US" dirty="0"/>
              <a:t>Struggle between ideological groups over the prevailing moral standards in a culture.</a:t>
            </a:r>
          </a:p>
          <a:p>
            <a:pPr lvl="1"/>
            <a:r>
              <a:rPr lang="en-US" dirty="0"/>
              <a:t>In America, commonly viewed as “conservatism” versus “liberalism”</a:t>
            </a:r>
          </a:p>
          <a:p>
            <a:pPr lvl="1"/>
            <a:r>
              <a:rPr lang="en-US" dirty="0"/>
              <a:t>In Christendom, commonly viewed as Christianity versus humanism</a:t>
            </a:r>
          </a:p>
          <a:p>
            <a:pPr lvl="1"/>
            <a:r>
              <a:rPr lang="en-US" dirty="0"/>
              <a:t>Strong association with Christian activism</a:t>
            </a:r>
          </a:p>
          <a:p>
            <a:r>
              <a:rPr lang="en-US" dirty="0"/>
              <a:t>What kinds of moral standards? Any moral standards that affect culture:</a:t>
            </a:r>
          </a:p>
          <a:p>
            <a:pPr lvl="1"/>
            <a:r>
              <a:rPr lang="en-US" dirty="0"/>
              <a:t>Laws</a:t>
            </a:r>
          </a:p>
          <a:p>
            <a:pPr lvl="1"/>
            <a:r>
              <a:rPr lang="en-US" dirty="0"/>
              <a:t>Foreign relations</a:t>
            </a:r>
          </a:p>
          <a:p>
            <a:pPr lvl="1"/>
            <a:r>
              <a:rPr lang="en-US" dirty="0"/>
              <a:t>Education</a:t>
            </a:r>
          </a:p>
          <a:p>
            <a:pPr lvl="1"/>
            <a:r>
              <a:rPr lang="en-US" dirty="0"/>
              <a:t>Art / Music / Film</a:t>
            </a:r>
          </a:p>
          <a:p>
            <a:pPr lvl="1"/>
            <a:r>
              <a:rPr lang="en-US" dirty="0"/>
              <a:t>Technology</a:t>
            </a:r>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When did we lose the war?</a:t>
            </a:r>
          </a:p>
        </p:txBody>
      </p:sp>
      <p:sp>
        <p:nvSpPr>
          <p:cNvPr id="3" name="Content Placeholder 2"/>
          <p:cNvSpPr>
            <a:spLocks noGrp="1"/>
          </p:cNvSpPr>
          <p:nvPr>
            <p:ph idx="1"/>
          </p:nvPr>
        </p:nvSpPr>
        <p:spPr/>
        <p:txBody>
          <a:bodyPr/>
          <a:lstStyle/>
          <a:p>
            <a:pPr lvl="1"/>
            <a:r>
              <a:rPr lang="en-US" dirty="0"/>
              <a:t>When Roe v Wade was decided?</a:t>
            </a:r>
          </a:p>
          <a:p>
            <a:pPr lvl="1"/>
            <a:endParaRPr lang="en-US" dirty="0"/>
          </a:p>
          <a:p>
            <a:pPr lvl="1"/>
            <a:r>
              <a:rPr lang="en-US" dirty="0"/>
              <a:t>When routine prayer was removed from public school?</a:t>
            </a:r>
          </a:p>
          <a:p>
            <a:pPr lvl="1"/>
            <a:endParaRPr lang="en-US" dirty="0"/>
          </a:p>
          <a:p>
            <a:pPr lvl="1"/>
            <a:r>
              <a:rPr lang="en-US" dirty="0"/>
              <a:t>When Christian bakers could get sued for discrimination?</a:t>
            </a:r>
          </a:p>
          <a:p>
            <a:pPr lvl="1"/>
            <a:endParaRPr lang="en-US" dirty="0"/>
          </a:p>
          <a:p>
            <a:pPr lvl="1"/>
            <a:r>
              <a:rPr lang="en-US" dirty="0"/>
              <a:t>When premarital sex became the norm?</a:t>
            </a:r>
          </a:p>
          <a:p>
            <a:pPr lvl="1"/>
            <a:endParaRPr lang="en-US" dirty="0"/>
          </a:p>
          <a:p>
            <a:pPr lvl="1"/>
            <a:r>
              <a:rPr lang="en-US" dirty="0"/>
              <a:t>When the percentage of professing Christians dropped to X%?</a:t>
            </a:r>
          </a:p>
          <a:p>
            <a:pPr lvl="1"/>
            <a:endParaRPr lang="en-US" dirty="0"/>
          </a:p>
          <a:p>
            <a:pPr lvl="1"/>
            <a:r>
              <a:rPr lang="en-US" dirty="0"/>
              <a:t>Were we ever a Christian culture to begin with?</a:t>
            </a:r>
          </a:p>
        </p:txBody>
      </p:sp>
    </p:spTree>
    <p:extLst>
      <p:ext uri="{BB962C8B-B14F-4D97-AF65-F5344CB8AC3E}">
        <p14:creationId xmlns:p14="http://schemas.microsoft.com/office/powerpoint/2010/main" val="135996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Does it even matter?</a:t>
            </a:r>
          </a:p>
        </p:txBody>
      </p:sp>
      <p:sp>
        <p:nvSpPr>
          <p:cNvPr id="3" name="Content Placeholder 2"/>
          <p:cNvSpPr>
            <a:spLocks noGrp="1"/>
          </p:cNvSpPr>
          <p:nvPr>
            <p:ph idx="1"/>
          </p:nvPr>
        </p:nvSpPr>
        <p:spPr>
          <a:xfrm>
            <a:off x="1217614" y="1828800"/>
            <a:ext cx="9753600" cy="4572000"/>
          </a:xfrm>
        </p:spPr>
        <p:txBody>
          <a:bodyPr/>
          <a:lstStyle/>
          <a:p>
            <a:r>
              <a:rPr lang="en-US" dirty="0"/>
              <a:t>Are Christians supposed to fight a culture war?</a:t>
            </a:r>
          </a:p>
          <a:p>
            <a:r>
              <a:rPr lang="en-US" dirty="0"/>
              <a:t>Are Christians supposed to be politically active?</a:t>
            </a:r>
          </a:p>
          <a:p>
            <a:r>
              <a:rPr lang="en-US" dirty="0"/>
              <a:t>Are Christians called to redeem culture?</a:t>
            </a:r>
          </a:p>
          <a:p>
            <a:r>
              <a:rPr lang="en-US" dirty="0"/>
              <a:t>Anti-activism opinion: the Bible doesn’t command activism or give any examples of activism; focuses on symptoms.</a:t>
            </a:r>
          </a:p>
          <a:p>
            <a:r>
              <a:rPr lang="en-US" dirty="0"/>
              <a:t>Pro-activism opinion: the Bible commands Christians to be salt light and its impossible to do this without activism.</a:t>
            </a:r>
          </a:p>
          <a:p>
            <a:r>
              <a:rPr lang="en-US" dirty="0"/>
              <a:t>Authentically Christian activism should never replace evangelism or promote legalism.</a:t>
            </a:r>
          </a:p>
        </p:txBody>
      </p:sp>
    </p:spTree>
    <p:extLst>
      <p:ext uri="{BB962C8B-B14F-4D97-AF65-F5344CB8AC3E}">
        <p14:creationId xmlns:p14="http://schemas.microsoft.com/office/powerpoint/2010/main" val="7291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9AF4-6BA8-4C21-876E-A0B0B2BFA9E6}"/>
              </a:ext>
            </a:extLst>
          </p:cNvPr>
          <p:cNvSpPr>
            <a:spLocks noGrp="1"/>
          </p:cNvSpPr>
          <p:nvPr>
            <p:ph type="title"/>
          </p:nvPr>
        </p:nvSpPr>
        <p:spPr/>
        <p:txBody>
          <a:bodyPr/>
          <a:lstStyle/>
          <a:p>
            <a:r>
              <a:rPr lang="en-US" dirty="0"/>
              <a:t>Reason #1: Hypocrisy</a:t>
            </a:r>
          </a:p>
        </p:txBody>
      </p:sp>
      <p:sp>
        <p:nvSpPr>
          <p:cNvPr id="3" name="Content Placeholder 2">
            <a:extLst>
              <a:ext uri="{FF2B5EF4-FFF2-40B4-BE49-F238E27FC236}">
                <a16:creationId xmlns:a16="http://schemas.microsoft.com/office/drawing/2014/main" id="{0C82EF91-F312-4F66-834A-74ED8BA34C5E}"/>
              </a:ext>
            </a:extLst>
          </p:cNvPr>
          <p:cNvSpPr>
            <a:spLocks noGrp="1"/>
          </p:cNvSpPr>
          <p:nvPr>
            <p:ph idx="1"/>
          </p:nvPr>
        </p:nvSpPr>
        <p:spPr>
          <a:xfrm>
            <a:off x="1217614" y="1828800"/>
            <a:ext cx="6172198" cy="4343400"/>
          </a:xfrm>
        </p:spPr>
        <p:txBody>
          <a:bodyPr/>
          <a:lstStyle/>
          <a:p>
            <a:r>
              <a:rPr lang="en-US" dirty="0"/>
              <a:t>Personal moral failings</a:t>
            </a:r>
          </a:p>
          <a:p>
            <a:pPr lvl="1"/>
            <a:r>
              <a:rPr lang="en-US" dirty="0"/>
              <a:t>Usually a sexual or financial scandal that destroys someone’s reputation</a:t>
            </a:r>
          </a:p>
          <a:p>
            <a:r>
              <a:rPr lang="en-US" dirty="0"/>
              <a:t>Personal moral apathy</a:t>
            </a:r>
          </a:p>
          <a:p>
            <a:pPr lvl="1"/>
            <a:r>
              <a:rPr lang="en-US" dirty="0"/>
              <a:t>Seemingly insignificant instances of sin that erode our credibility</a:t>
            </a:r>
          </a:p>
          <a:p>
            <a:r>
              <a:rPr lang="en-US" dirty="0"/>
              <a:t>Organizational moral failings</a:t>
            </a:r>
          </a:p>
          <a:p>
            <a:pPr lvl="1"/>
            <a:r>
              <a:rPr lang="en-US" dirty="0"/>
              <a:t>Southern Baptist Church and slavery</a:t>
            </a:r>
          </a:p>
        </p:txBody>
      </p:sp>
      <p:pic>
        <p:nvPicPr>
          <p:cNvPr id="2050" name="Picture 2" descr="Image result for ted haggard">
            <a:extLst>
              <a:ext uri="{FF2B5EF4-FFF2-40B4-BE49-F238E27FC236}">
                <a16:creationId xmlns:a16="http://schemas.microsoft.com/office/drawing/2014/main" id="{01F86EF8-FB18-41B5-B03C-54BBA8F5BC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812" y="160020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3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FF50-A137-4E0D-B4A9-3B1656A2748D}"/>
              </a:ext>
            </a:extLst>
          </p:cNvPr>
          <p:cNvSpPr>
            <a:spLocks noGrp="1"/>
          </p:cNvSpPr>
          <p:nvPr>
            <p:ph type="title"/>
          </p:nvPr>
        </p:nvSpPr>
        <p:spPr/>
        <p:txBody>
          <a:bodyPr/>
          <a:lstStyle/>
          <a:p>
            <a:r>
              <a:rPr lang="en-US" dirty="0"/>
              <a:t>Reason #2: imbalance</a:t>
            </a:r>
          </a:p>
        </p:txBody>
      </p:sp>
      <p:sp>
        <p:nvSpPr>
          <p:cNvPr id="3" name="Content Placeholder 2">
            <a:extLst>
              <a:ext uri="{FF2B5EF4-FFF2-40B4-BE49-F238E27FC236}">
                <a16:creationId xmlns:a16="http://schemas.microsoft.com/office/drawing/2014/main" id="{E8144AA0-6AFA-4C36-9BA0-6CD1AE8268ED}"/>
              </a:ext>
            </a:extLst>
          </p:cNvPr>
          <p:cNvSpPr>
            <a:spLocks noGrp="1"/>
          </p:cNvSpPr>
          <p:nvPr>
            <p:ph idx="1"/>
          </p:nvPr>
        </p:nvSpPr>
        <p:spPr/>
        <p:txBody>
          <a:bodyPr>
            <a:normAutofit/>
          </a:bodyPr>
          <a:lstStyle/>
          <a:p>
            <a:r>
              <a:rPr lang="en-US" dirty="0"/>
              <a:t>You oppose pornography and strip clubs…</a:t>
            </a:r>
          </a:p>
          <a:p>
            <a:pPr lvl="1"/>
            <a:r>
              <a:rPr lang="en-US" dirty="0"/>
              <a:t>...but do you support safe shelters for abused or trafficked women?</a:t>
            </a:r>
          </a:p>
          <a:p>
            <a:r>
              <a:rPr lang="en-US" dirty="0"/>
              <a:t>You oppose abortion and premarital sex…</a:t>
            </a:r>
          </a:p>
          <a:p>
            <a:pPr lvl="1"/>
            <a:r>
              <a:rPr lang="en-US" dirty="0"/>
              <a:t>…but do you promote adoption, fostering, and pregnancy resource centers? Do you support single mothers? </a:t>
            </a:r>
          </a:p>
          <a:p>
            <a:r>
              <a:rPr lang="en-US" dirty="0"/>
              <a:t>You oppose homosexual marriage…</a:t>
            </a:r>
          </a:p>
          <a:p>
            <a:pPr lvl="1"/>
            <a:r>
              <a:rPr lang="en-US" dirty="0"/>
              <a:t>…but do you still befriend homosexuals?</a:t>
            </a:r>
          </a:p>
          <a:p>
            <a:r>
              <a:rPr lang="en-US" dirty="0"/>
              <a:t>“For this is the will of God, that by doing good you should put to silence the ignorance of foolish people.” (1 Peter 2:15)</a:t>
            </a:r>
          </a:p>
          <a:p>
            <a:r>
              <a:rPr lang="en-US" dirty="0"/>
              <a:t>“…perfect love casts out fear.” (1 John 4:18)</a:t>
            </a:r>
          </a:p>
        </p:txBody>
      </p:sp>
    </p:spTree>
    <p:extLst>
      <p:ext uri="{BB962C8B-B14F-4D97-AF65-F5344CB8AC3E}">
        <p14:creationId xmlns:p14="http://schemas.microsoft.com/office/powerpoint/2010/main" val="223256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North American continent presentation (widescreen).potx" id="{9BCD087D-7D15-4935-9A6F-8C8F414B806B}" vid="{F70B2F2B-E334-4403-A327-17999BAEB2DF}"/>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North American continent presentation (widescreen)</Template>
  <TotalTime>648</TotalTime>
  <Words>757</Words>
  <Application>Microsoft Office PowerPoint</Application>
  <PresentationFormat>Custom</PresentationFormat>
  <Paragraphs>104</Paragraphs>
  <Slides>14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Continental North America 16x9</vt:lpstr>
      <vt:lpstr>Why Christians lost the culture war</vt:lpstr>
      <vt:lpstr>PowerPoint Presentation</vt:lpstr>
      <vt:lpstr>PowerPoint Presentation</vt:lpstr>
      <vt:lpstr>PowerPoint Presentation</vt:lpstr>
      <vt:lpstr>What is the culture war?</vt:lpstr>
      <vt:lpstr>When did we lose the war?</vt:lpstr>
      <vt:lpstr>Does it even matter?</vt:lpstr>
      <vt:lpstr>Reason #1: Hypocrisy</vt:lpstr>
      <vt:lpstr>Reason #2: imbalance</vt:lpstr>
      <vt:lpstr>Reason #3: ignorance</vt:lpstr>
      <vt:lpstr>Reason #3: bad arguments</vt:lpstr>
      <vt:lpstr>Reason #4: apathy</vt:lpstr>
      <vt:lpstr>A challenge</vt:lpstr>
      <vt:lpstr>Notable organizations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Christians lost the culture war</dc:title>
  <dc:creator>Keith Rice</dc:creator>
  <cp:lastModifiedBy>Keith Rice</cp:lastModifiedBy>
  <cp:revision>32</cp:revision>
  <dcterms:created xsi:type="dcterms:W3CDTF">2019-04-07T01:26:35Z</dcterms:created>
  <dcterms:modified xsi:type="dcterms:W3CDTF">2019-04-14T00:21:18Z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