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36" autoAdjust="0"/>
  </p:normalViewPr>
  <p:slideViewPr>
    <p:cSldViewPr>
      <p:cViewPr>
        <p:scale>
          <a:sx n="66" d="100"/>
          <a:sy n="66" d="100"/>
        </p:scale>
        <p:origin x="-128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91721-1E8F-4168-9462-0FDE949C1E6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81956-8B13-4708-940E-D56BA064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8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7EFE8-FD51-44B6-9188-AD6B92220F66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D978-2742-4AD8-BF02-78F93192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r>
              <a:rPr lang="en-US" baseline="0" dirty="0" smtClean="0"/>
              <a:t> this all sound like philosophical speculation? All of this reinforces 1 Peter 3:15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5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r>
              <a:rPr lang="en-US" baseline="0" dirty="0" smtClean="0"/>
              <a:t> this all sound like philosophical speculation? All of this reinforces 1 Peter 3:15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5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16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They’re abstract</a:t>
            </a:r>
          </a:p>
          <a:p>
            <a:pPr marL="228600" indent="-228600">
              <a:buAutoNum type="arabicPeriod"/>
            </a:pPr>
            <a:r>
              <a:rPr lang="en-US" dirty="0" smtClean="0"/>
              <a:t>They’re finite, temporary, and fallible</a:t>
            </a:r>
          </a:p>
          <a:p>
            <a:pPr marL="228600" indent="-228600">
              <a:buAutoNum type="arabicPeriod"/>
            </a:pPr>
            <a:r>
              <a:rPr lang="en-US" dirty="0" smtClean="0"/>
              <a:t>They’re the result of a process that doesn’t guarantee knowledge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33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6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US" sz="3600" smtClean="0"/>
              <a:t>Responding to Naturalism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199704"/>
          </a:xfrm>
        </p:spPr>
        <p:txBody>
          <a:bodyPr/>
          <a:lstStyle/>
          <a:p>
            <a:pPr algn="l"/>
            <a:r>
              <a:rPr lang="en-US" dirty="0" smtClean="0"/>
              <a:t>Keith 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8768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Popularized by Alvin </a:t>
            </a:r>
            <a:r>
              <a:rPr lang="en-US" dirty="0" err="1" smtClean="0"/>
              <a:t>Plantinga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 evolution produce reliable beliefs?</a:t>
            </a:r>
          </a:p>
          <a:p>
            <a:endParaRPr lang="en-US" dirty="0"/>
          </a:p>
          <a:p>
            <a:r>
              <a:rPr lang="en-US" dirty="0" smtClean="0"/>
              <a:t>Do creatures need true philosophical beliefs in order to survive?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Evolutionary Argument Against Naturalism</a:t>
            </a:r>
            <a:endParaRPr lang="en-US" dirty="0"/>
          </a:p>
        </p:txBody>
      </p:sp>
      <p:pic>
        <p:nvPicPr>
          <p:cNvPr id="1026" name="Picture 2" descr="Image result for alvin plantin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2863498" cy="443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92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Greg </a:t>
            </a:r>
            <a:r>
              <a:rPr lang="en-US" dirty="0" err="1" smtClean="0"/>
              <a:t>Bahnsen</a:t>
            </a:r>
            <a:r>
              <a:rPr lang="en-US" dirty="0" smtClean="0"/>
              <a:t> versus Gordon Stein</a:t>
            </a:r>
          </a:p>
          <a:p>
            <a:pPr lvl="1"/>
            <a:r>
              <a:rPr lang="en-US" dirty="0" smtClean="0"/>
              <a:t>Highlight: Discussion of whether laws of logic are material or immaterial</a:t>
            </a:r>
          </a:p>
          <a:p>
            <a:endParaRPr lang="en-US" dirty="0"/>
          </a:p>
          <a:p>
            <a:r>
              <a:rPr lang="en-US" dirty="0" smtClean="0"/>
              <a:t>Jeff Durbin versus atheist at “Reason Rally”</a:t>
            </a:r>
          </a:p>
          <a:p>
            <a:pPr lvl="1"/>
            <a:r>
              <a:rPr lang="en-US" dirty="0" smtClean="0"/>
              <a:t>Highlight: Why are you offended by star dust bumping into star dust?</a:t>
            </a:r>
          </a:p>
          <a:p>
            <a:endParaRPr lang="en-US" dirty="0"/>
          </a:p>
          <a:p>
            <a:r>
              <a:rPr lang="en-US" dirty="0" err="1" smtClean="0"/>
              <a:t>Sye</a:t>
            </a:r>
            <a:r>
              <a:rPr lang="en-US" dirty="0" smtClean="0"/>
              <a:t> Ten </a:t>
            </a:r>
            <a:r>
              <a:rPr lang="en-US" dirty="0" err="1" smtClean="0"/>
              <a:t>Bruggencate</a:t>
            </a:r>
            <a:r>
              <a:rPr lang="en-US" dirty="0" smtClean="0"/>
              <a:t> versus Matt </a:t>
            </a:r>
            <a:r>
              <a:rPr lang="en-US" dirty="0" err="1" smtClean="0"/>
              <a:t>Dillahunty</a:t>
            </a:r>
            <a:endParaRPr lang="en-US" dirty="0" smtClean="0"/>
          </a:p>
          <a:p>
            <a:pPr lvl="1"/>
            <a:r>
              <a:rPr lang="en-US" dirty="0" smtClean="0"/>
              <a:t>Highlight: </a:t>
            </a:r>
            <a:r>
              <a:rPr lang="en-US" dirty="0" err="1" smtClean="0"/>
              <a:t>Sye</a:t>
            </a:r>
            <a:r>
              <a:rPr lang="en-US" dirty="0" smtClean="0"/>
              <a:t> exposing Matt’s irrationality using Matt’s own words to which Matt lamely retreats to “I don’t have to have certainty”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Apologetic Confrontations with Naturalists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64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“Sanctify the Lord God in your hearts”</a:t>
            </a:r>
          </a:p>
          <a:p>
            <a:endParaRPr lang="en-US" dirty="0"/>
          </a:p>
          <a:p>
            <a:r>
              <a:rPr lang="en-US" dirty="0" smtClean="0"/>
              <a:t>There is no epistemological common ground with the naturalist</a:t>
            </a:r>
          </a:p>
          <a:p>
            <a:endParaRPr lang="en-US" dirty="0"/>
          </a:p>
          <a:p>
            <a:r>
              <a:rPr lang="en-US" dirty="0" smtClean="0"/>
              <a:t>The naturalist has no sound arguments, they can only retreat to excuses, copouts, and diversions</a:t>
            </a:r>
          </a:p>
          <a:p>
            <a:endParaRPr lang="en-US" dirty="0"/>
          </a:p>
          <a:p>
            <a:r>
              <a:rPr lang="en-US" dirty="0" smtClean="0"/>
              <a:t>Pilate: “What is truth?” (John 18:38)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8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“Sanctify the Lord God in your hearts”</a:t>
            </a:r>
          </a:p>
          <a:p>
            <a:endParaRPr lang="en-US" dirty="0" smtClean="0"/>
          </a:p>
          <a:p>
            <a:r>
              <a:rPr lang="en-US" dirty="0" smtClean="0"/>
              <a:t>Man, not God, is on trial (Romans 1)</a:t>
            </a:r>
          </a:p>
          <a:p>
            <a:endParaRPr lang="en-US" dirty="0" smtClean="0"/>
          </a:p>
          <a:p>
            <a:r>
              <a:rPr lang="en-US" dirty="0" smtClean="0"/>
              <a:t>Do not answer a fool according to his folly / Answer a fool according to his folly</a:t>
            </a:r>
          </a:p>
          <a:p>
            <a:endParaRPr lang="en-US" dirty="0" smtClean="0"/>
          </a:p>
          <a:p>
            <a:r>
              <a:rPr lang="en-US" dirty="0" smtClean="0"/>
              <a:t>Two step method: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Reduce unbelieving thought to absurdity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Proclaim the superiority of Christianity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1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Bible on empirical evidence</a:t>
            </a:r>
          </a:p>
          <a:p>
            <a:pPr lvl="1"/>
            <a:r>
              <a:rPr lang="en-US" dirty="0"/>
              <a:t>God can use it to persuade a </a:t>
            </a:r>
            <a:r>
              <a:rPr lang="en-US" dirty="0" smtClean="0"/>
              <a:t>person (John 20)</a:t>
            </a:r>
            <a:endParaRPr lang="en-US" dirty="0"/>
          </a:p>
          <a:p>
            <a:pPr lvl="1"/>
            <a:r>
              <a:rPr lang="en-US" dirty="0"/>
              <a:t>It is not sufficient to persuade a </a:t>
            </a:r>
            <a:r>
              <a:rPr lang="en-US" dirty="0" smtClean="0"/>
              <a:t>person (Luke 16)</a:t>
            </a:r>
            <a:endParaRPr lang="en-US" dirty="0"/>
          </a:p>
          <a:p>
            <a:pPr lvl="1"/>
            <a:r>
              <a:rPr lang="en-US" dirty="0"/>
              <a:t>It is not necessary</a:t>
            </a:r>
            <a:r>
              <a:rPr lang="en-US" i="1" dirty="0"/>
              <a:t> </a:t>
            </a:r>
            <a:r>
              <a:rPr lang="en-US" dirty="0"/>
              <a:t>to persuade a </a:t>
            </a:r>
            <a:r>
              <a:rPr lang="en-US" dirty="0" smtClean="0"/>
              <a:t>person (John 20)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Empirical evidence is fine as long as the listener shares your presupposition (1 </a:t>
            </a:r>
            <a:r>
              <a:rPr lang="en-US" dirty="0" err="1" smtClean="0"/>
              <a:t>Cor</a:t>
            </a:r>
            <a:r>
              <a:rPr lang="en-US" dirty="0" smtClean="0"/>
              <a:t> 15)</a:t>
            </a:r>
          </a:p>
          <a:p>
            <a:endParaRPr lang="en-US" dirty="0"/>
          </a:p>
          <a:p>
            <a:r>
              <a:rPr lang="en-US" dirty="0" smtClean="0"/>
              <a:t>The Bible does not use classic “theistic proofs” (Romans 1), though they are sound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 Summary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0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primary apologetic “camps”:</a:t>
            </a:r>
          </a:p>
          <a:p>
            <a:pPr lvl="1"/>
            <a:r>
              <a:rPr lang="en-US" dirty="0" smtClean="0"/>
              <a:t>Classical: emphasis on classic theistic proofs, followed by evidential arguments</a:t>
            </a:r>
          </a:p>
          <a:p>
            <a:pPr lvl="1"/>
            <a:r>
              <a:rPr lang="en-US" dirty="0" err="1" smtClean="0"/>
              <a:t>Evidentialist</a:t>
            </a:r>
            <a:r>
              <a:rPr lang="en-US" dirty="0" smtClean="0"/>
              <a:t>: skips theistic proofs, emphasizes empirical evidence for God and the Bible</a:t>
            </a:r>
          </a:p>
          <a:p>
            <a:pPr lvl="1"/>
            <a:r>
              <a:rPr lang="en-US" dirty="0" err="1" smtClean="0"/>
              <a:t>Presuppositional</a:t>
            </a:r>
            <a:r>
              <a:rPr lang="en-US" dirty="0" smtClean="0"/>
              <a:t>: emphasis on attacking unbeliever’s presuppositions</a:t>
            </a:r>
          </a:p>
          <a:p>
            <a:pPr lvl="1"/>
            <a:r>
              <a:rPr lang="en-US" dirty="0" smtClean="0"/>
              <a:t>Fideism: Christianity is irrational and/or paradoxical and must be held to by a “leap of faith”</a:t>
            </a:r>
          </a:p>
          <a:p>
            <a:endParaRPr lang="en-US" dirty="0"/>
          </a:p>
          <a:p>
            <a:r>
              <a:rPr lang="en-US" dirty="0" smtClean="0"/>
              <a:t>One of these is not like the other…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 Summary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Metaphysical </a:t>
            </a:r>
            <a:r>
              <a:rPr lang="en-US" dirty="0" smtClean="0"/>
              <a:t>naturalism: there </a:t>
            </a:r>
            <a:r>
              <a:rPr lang="en-US" dirty="0"/>
              <a:t>is nothing but natural elements, principles, and relations of the kind studied by the natural sciences.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“The cosmos is all that was, is, and ever will be” – Carl Sagan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Frequently held by atheists, agnostics, humanists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“You can’t observe the spiritual realm, therefore it doesn’t exist”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7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arguments (most common)</a:t>
            </a:r>
          </a:p>
          <a:p>
            <a:pPr lvl="1"/>
            <a:r>
              <a:rPr lang="en-US" dirty="0" smtClean="0"/>
              <a:t>The naturalist wants to live his life a certain and feels encumbered by “religion”</a:t>
            </a:r>
          </a:p>
          <a:p>
            <a:pPr lvl="1"/>
            <a:r>
              <a:rPr lang="en-US" dirty="0" smtClean="0"/>
              <a:t>The naturalist has had a negative experience with religion or views religion as oppressive</a:t>
            </a:r>
          </a:p>
          <a:p>
            <a:pPr lvl="1"/>
            <a:endParaRPr lang="en-US" dirty="0"/>
          </a:p>
          <a:p>
            <a:r>
              <a:rPr lang="en-US" dirty="0" smtClean="0"/>
              <a:t>Epistemological arguments</a:t>
            </a:r>
          </a:p>
          <a:p>
            <a:pPr lvl="1"/>
            <a:r>
              <a:rPr lang="en-US" dirty="0" smtClean="0"/>
              <a:t>“We can’t observe the spiritual realm with our senses, therefore it doesn’t exist”</a:t>
            </a:r>
          </a:p>
          <a:p>
            <a:pPr lvl="1"/>
            <a:r>
              <a:rPr lang="en-US" dirty="0" smtClean="0"/>
              <a:t>“We can’t know if God communicated with us”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Pro-Naturalism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7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“We can’t observe the spiritual realm with our senses, therefore it doesn’t exist”</a:t>
            </a:r>
          </a:p>
          <a:p>
            <a:endParaRPr lang="en-US" dirty="0" smtClean="0"/>
          </a:p>
          <a:p>
            <a:r>
              <a:rPr lang="en-US" dirty="0" smtClean="0"/>
              <a:t>Can you observe empiricism?</a:t>
            </a:r>
          </a:p>
          <a:p>
            <a:endParaRPr lang="en-US" dirty="0"/>
          </a:p>
          <a:p>
            <a:r>
              <a:rPr lang="en-US" dirty="0" smtClean="0"/>
              <a:t>Can you observe your mind?</a:t>
            </a:r>
          </a:p>
          <a:p>
            <a:endParaRPr lang="en-US" dirty="0"/>
          </a:p>
          <a:p>
            <a:r>
              <a:rPr lang="en-US" dirty="0" smtClean="0"/>
              <a:t>Can you observe anything abstract?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Empiricist Claim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Flashback: All knowledge claims are appeals to authority</a:t>
            </a:r>
          </a:p>
          <a:p>
            <a:endParaRPr lang="en-US" dirty="0"/>
          </a:p>
          <a:p>
            <a:r>
              <a:rPr lang="en-US" dirty="0" smtClean="0"/>
              <a:t>What authority do naturalists appeal to? Human minds.</a:t>
            </a:r>
          </a:p>
          <a:p>
            <a:endParaRPr lang="en-US" dirty="0"/>
          </a:p>
          <a:p>
            <a:r>
              <a:rPr lang="en-US" dirty="0" smtClean="0"/>
              <a:t>Let’s talk about these human minds</a:t>
            </a:r>
          </a:p>
          <a:p>
            <a:pPr lvl="1"/>
            <a:r>
              <a:rPr lang="en-US" i="1" dirty="0" smtClean="0"/>
              <a:t>An epistemology is only as strong as the authority that it appeals to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Epistemological Woes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1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The human mind is finite and fallible</a:t>
            </a:r>
          </a:p>
          <a:p>
            <a:pPr marL="713232" lvl="1" indent="-457200"/>
            <a:r>
              <a:rPr lang="en-US" dirty="0" smtClean="0"/>
              <a:t>How does the naturalist justify the preconditions for rationality? (e.g., the uniformity of nature, laws of logic, reliability of memory,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 marL="713232" lvl="1" indent="-457200"/>
            <a:endParaRPr lang="en-US" dirty="0"/>
          </a:p>
          <a:p>
            <a:pPr marL="457200" indent="-457200"/>
            <a:r>
              <a:rPr lang="en-US" dirty="0" smtClean="0"/>
              <a:t>“I don’t know and I don’t need absolute certainty”</a:t>
            </a:r>
          </a:p>
          <a:p>
            <a:pPr marL="713232" lvl="1" indent="-457200"/>
            <a:r>
              <a:rPr lang="en-US" dirty="0" smtClean="0"/>
              <a:t>Then naturalism is irrational</a:t>
            </a:r>
          </a:p>
          <a:p>
            <a:pPr marL="713232" lvl="1" indent="-457200"/>
            <a:endParaRPr lang="en-US" dirty="0"/>
          </a:p>
          <a:p>
            <a:pPr marL="457200" indent="-457200"/>
            <a:r>
              <a:rPr lang="en-US" dirty="0" smtClean="0"/>
              <a:t>“Evolution has produced reliable beliefs”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60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5030</TotalTime>
  <Words>685</Words>
  <Application>Microsoft Office PowerPoint</Application>
  <PresentationFormat>On-screen Show (4:3)</PresentationFormat>
  <Paragraphs>103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Responding to Naturalism</vt:lpstr>
      <vt:lpstr>Last Week Summary</vt:lpstr>
      <vt:lpstr>Last Week Summary (cont.)</vt:lpstr>
      <vt:lpstr>Last Week Summary (cont.)</vt:lpstr>
      <vt:lpstr>Naturalism Defined</vt:lpstr>
      <vt:lpstr>Pro-Naturalism Arguments</vt:lpstr>
      <vt:lpstr>The Empiricist Claim</vt:lpstr>
      <vt:lpstr>Epistemological Woes</vt:lpstr>
      <vt:lpstr>The Human Mind</vt:lpstr>
      <vt:lpstr>The Evolutionary Argument Against Naturalism</vt:lpstr>
      <vt:lpstr>Examples of Apologetic Confrontations with Naturalists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cadsharp</dc:creator>
  <cp:lastModifiedBy>Operator</cp:lastModifiedBy>
  <cp:revision>114</cp:revision>
  <dcterms:created xsi:type="dcterms:W3CDTF">2018-02-18T07:46:11Z</dcterms:created>
  <dcterms:modified xsi:type="dcterms:W3CDTF">2018-08-12T05:48:53Z</dcterms:modified>
</cp:coreProperties>
</file>