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handoutMasterIdLst>
    <p:handoutMasterId r:id="rId21"/>
  </p:handoutMasterIdLst>
  <p:sldIdLst>
    <p:sldId id="256" r:id="rId2"/>
    <p:sldId id="257" r:id="rId3"/>
    <p:sldId id="258" r:id="rId4"/>
    <p:sldId id="260" r:id="rId5"/>
    <p:sldId id="265" r:id="rId6"/>
    <p:sldId id="269" r:id="rId7"/>
    <p:sldId id="266" r:id="rId8"/>
    <p:sldId id="273" r:id="rId9"/>
    <p:sldId id="274" r:id="rId10"/>
    <p:sldId id="275" r:id="rId11"/>
    <p:sldId id="276" r:id="rId12"/>
    <p:sldId id="277" r:id="rId13"/>
    <p:sldId id="271" r:id="rId14"/>
    <p:sldId id="272" r:id="rId15"/>
    <p:sldId id="278" r:id="rId16"/>
    <p:sldId id="279" r:id="rId17"/>
    <p:sldId id="270" r:id="rId18"/>
    <p:sldId id="26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36" autoAdjust="0"/>
  </p:normalViewPr>
  <p:slideViewPr>
    <p:cSldViewPr>
      <p:cViewPr>
        <p:scale>
          <a:sx n="66" d="100"/>
          <a:sy n="66" d="100"/>
        </p:scale>
        <p:origin x="-12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591721-1E8F-4168-9462-0FDE949C1E6B}" type="datetimeFigureOut">
              <a:rPr lang="en-US" smtClean="0"/>
              <a:t>8/4/2018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D81956-8B13-4708-940E-D56BA06450A3}" type="slidenum">
              <a:rPr lang="en-US" smtClean="0"/>
              <a:t>‹#›</a:t>
            </a:fld>
            <a:endParaRPr lang="en-US"/>
          </a:p>
        </p:txBody>
      </p:sp>
    </p:spTree>
    <p:extLst>
      <p:ext uri="{BB962C8B-B14F-4D97-AF65-F5344CB8AC3E}">
        <p14:creationId xmlns:p14="http://schemas.microsoft.com/office/powerpoint/2010/main" val="824988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97EFE8-FD51-44B6-9188-AD6B92220F66}" type="datetimeFigureOut">
              <a:rPr lang="en-US" smtClean="0"/>
              <a:t>8/4/2018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61D978-2742-4AD8-BF02-78F9319261C0}" type="slidenum">
              <a:rPr lang="en-US" smtClean="0"/>
              <a:t>‹#›</a:t>
            </a:fld>
            <a:endParaRPr lang="en-US"/>
          </a:p>
        </p:txBody>
      </p:sp>
    </p:spTree>
    <p:extLst>
      <p:ext uri="{BB962C8B-B14F-4D97-AF65-F5344CB8AC3E}">
        <p14:creationId xmlns:p14="http://schemas.microsoft.com/office/powerpoint/2010/main" val="3530759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9961D978-2742-4AD8-BF02-78F9319261C0}" type="slidenum">
              <a:rPr lang="en-US" smtClean="0"/>
              <a:t>1</a:t>
            </a:fld>
            <a:endParaRPr lang="en-US"/>
          </a:p>
        </p:txBody>
      </p:sp>
    </p:spTree>
    <p:extLst>
      <p:ext uri="{BB962C8B-B14F-4D97-AF65-F5344CB8AC3E}">
        <p14:creationId xmlns:p14="http://schemas.microsoft.com/office/powerpoint/2010/main" val="1089094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a:t>
            </a:r>
            <a:r>
              <a:rPr lang="en-US" baseline="0" dirty="0" smtClean="0"/>
              <a:t> this all sound like philosophical speculation? All of this reinforces 1 Peter 3:15</a:t>
            </a:r>
            <a:endParaRPr lang="en-US" dirty="0"/>
          </a:p>
        </p:txBody>
      </p:sp>
      <p:sp>
        <p:nvSpPr>
          <p:cNvPr id="4" name="Slide Number Placeholder 3"/>
          <p:cNvSpPr>
            <a:spLocks noGrp="1"/>
          </p:cNvSpPr>
          <p:nvPr>
            <p:ph type="sldNum" sz="quarter" idx="10"/>
          </p:nvPr>
        </p:nvSpPr>
        <p:spPr/>
        <p:txBody>
          <a:bodyPr/>
          <a:lstStyle/>
          <a:p>
            <a:fld id="{9961D978-2742-4AD8-BF02-78F9319261C0}" type="slidenum">
              <a:rPr lang="en-US" smtClean="0"/>
              <a:t>3</a:t>
            </a:fld>
            <a:endParaRPr lang="en-US"/>
          </a:p>
        </p:txBody>
      </p:sp>
    </p:spTree>
    <p:extLst>
      <p:ext uri="{BB962C8B-B14F-4D97-AF65-F5344CB8AC3E}">
        <p14:creationId xmlns:p14="http://schemas.microsoft.com/office/powerpoint/2010/main" val="746457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Instead of terrifying yourselves with the fear of men, be sure to sanctify the Lord God in your hearts; let him be your fear, and let him be your dread... We sanctify the Lord God in our hearts when we with sincerity and fervency adore him, when our thoughts of him are awful and reverend, when we rely upon his power, trust to his faithfulness, submit to his wisdom, imitate his holiness, and give him the glory due to his most illustrious perfections. We sanctify God before others when our deportment is such as invites and encourages others to glorify and </a:t>
            </a:r>
            <a:r>
              <a:rPr lang="en-US" sz="1200" b="0" i="0" kern="1200" dirty="0" err="1" smtClean="0">
                <a:solidFill>
                  <a:schemeClr val="tx1"/>
                </a:solidFill>
                <a:effectLst/>
                <a:latin typeface="+mn-lt"/>
                <a:ea typeface="+mn-ea"/>
                <a:cs typeface="+mn-cs"/>
              </a:rPr>
              <a:t>honour</a:t>
            </a:r>
            <a:r>
              <a:rPr lang="en-US" sz="1200" b="0" i="0" kern="1200" dirty="0" smtClean="0">
                <a:solidFill>
                  <a:schemeClr val="tx1"/>
                </a:solidFill>
                <a:effectLst/>
                <a:latin typeface="+mn-lt"/>
                <a:ea typeface="+mn-ea"/>
                <a:cs typeface="+mn-cs"/>
              </a:rPr>
              <a:t> him. – Matthew Henry, commentary</a:t>
            </a:r>
            <a:r>
              <a:rPr lang="en-US" sz="1200" b="0" i="0" kern="1200" baseline="0" dirty="0" smtClean="0">
                <a:solidFill>
                  <a:schemeClr val="tx1"/>
                </a:solidFill>
                <a:effectLst/>
                <a:latin typeface="+mn-lt"/>
                <a:ea typeface="+mn-ea"/>
                <a:cs typeface="+mn-cs"/>
              </a:rPr>
              <a:t> on 1 Peter</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Litmus test is presented in next slide</a:t>
            </a:r>
            <a:endParaRPr lang="en-US" dirty="0"/>
          </a:p>
        </p:txBody>
      </p:sp>
      <p:sp>
        <p:nvSpPr>
          <p:cNvPr id="4" name="Slide Number Placeholder 3"/>
          <p:cNvSpPr>
            <a:spLocks noGrp="1"/>
          </p:cNvSpPr>
          <p:nvPr>
            <p:ph type="sldNum" sz="quarter" idx="10"/>
          </p:nvPr>
        </p:nvSpPr>
        <p:spPr/>
        <p:txBody>
          <a:bodyPr/>
          <a:lstStyle/>
          <a:p>
            <a:fld id="{9961D978-2742-4AD8-BF02-78F9319261C0}" type="slidenum">
              <a:rPr lang="en-US" smtClean="0"/>
              <a:t>4</a:t>
            </a:fld>
            <a:endParaRPr lang="en-US"/>
          </a:p>
        </p:txBody>
      </p:sp>
    </p:spTree>
    <p:extLst>
      <p:ext uri="{BB962C8B-B14F-4D97-AF65-F5344CB8AC3E}">
        <p14:creationId xmlns:p14="http://schemas.microsoft.com/office/powerpoint/2010/main" val="3196893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61D978-2742-4AD8-BF02-78F9319261C0}" type="slidenum">
              <a:rPr lang="en-US" smtClean="0"/>
              <a:t>5</a:t>
            </a:fld>
            <a:endParaRPr lang="en-US"/>
          </a:p>
        </p:txBody>
      </p:sp>
    </p:spTree>
    <p:extLst>
      <p:ext uri="{BB962C8B-B14F-4D97-AF65-F5344CB8AC3E}">
        <p14:creationId xmlns:p14="http://schemas.microsoft.com/office/powerpoint/2010/main" val="2438538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“Atheists say that no one can prove the existence of God, and well, they're right. But I say no one can disprove that God exists. But the only way to debate this issue is to look at the available evidence, and that's what we're going to do. We're going to put God on trial, with Professor Radisson as the prosecutor, and me as the defense attorney, and you as the jury.” – Josh Wheaton, </a:t>
            </a:r>
            <a:r>
              <a:rPr lang="en-US" i="1" dirty="0" smtClean="0"/>
              <a:t>God’s Not Dead</a:t>
            </a:r>
            <a:endParaRPr lang="en-US" dirty="0" smtClean="0"/>
          </a:p>
        </p:txBody>
      </p:sp>
      <p:sp>
        <p:nvSpPr>
          <p:cNvPr id="4" name="Slide Number Placeholder 3"/>
          <p:cNvSpPr>
            <a:spLocks noGrp="1"/>
          </p:cNvSpPr>
          <p:nvPr>
            <p:ph type="sldNum" sz="quarter" idx="10"/>
          </p:nvPr>
        </p:nvSpPr>
        <p:spPr/>
        <p:txBody>
          <a:bodyPr/>
          <a:lstStyle/>
          <a:p>
            <a:fld id="{9961D978-2742-4AD8-BF02-78F9319261C0}" type="slidenum">
              <a:rPr lang="en-US" smtClean="0"/>
              <a:t>6</a:t>
            </a:fld>
            <a:endParaRPr lang="en-US"/>
          </a:p>
        </p:txBody>
      </p:sp>
    </p:spTree>
    <p:extLst>
      <p:ext uri="{BB962C8B-B14F-4D97-AF65-F5344CB8AC3E}">
        <p14:creationId xmlns:p14="http://schemas.microsoft.com/office/powerpoint/2010/main" val="3097623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3474</a:t>
            </a:r>
            <a:r>
              <a:rPr lang="en-US" sz="1200" b="0" i="0" kern="1200" dirty="0" smtClean="0">
                <a:solidFill>
                  <a:schemeClr val="tx1"/>
                </a:solidFill>
                <a:effectLst/>
                <a:latin typeface="+mn-lt"/>
                <a:ea typeface="+mn-ea"/>
                <a:cs typeface="+mn-cs"/>
              </a:rPr>
              <a:t> </a:t>
            </a:r>
            <a:r>
              <a:rPr lang="en-US" sz="1200" b="0" i="1" kern="1200" dirty="0" err="1" smtClean="0">
                <a:solidFill>
                  <a:schemeClr val="tx1"/>
                </a:solidFill>
                <a:effectLst/>
                <a:latin typeface="+mn-lt"/>
                <a:ea typeface="+mn-ea"/>
                <a:cs typeface="+mn-cs"/>
              </a:rPr>
              <a:t>mōrós</a:t>
            </a:r>
            <a:r>
              <a:rPr lang="en-US" sz="1200" b="0" i="0" kern="1200" dirty="0" smtClean="0">
                <a:solidFill>
                  <a:schemeClr val="tx1"/>
                </a:solidFill>
                <a:effectLst/>
                <a:latin typeface="+mn-lt"/>
                <a:ea typeface="+mn-ea"/>
                <a:cs typeface="+mn-cs"/>
              </a:rPr>
              <a:t> (the root of the English terms, "moron, moronic") – properly, </a:t>
            </a:r>
            <a:r>
              <a:rPr lang="en-US" sz="1200" b="0" i="1" kern="1200" dirty="0" smtClean="0">
                <a:solidFill>
                  <a:schemeClr val="tx1"/>
                </a:solidFill>
                <a:effectLst/>
                <a:latin typeface="+mn-lt"/>
                <a:ea typeface="+mn-ea"/>
                <a:cs typeface="+mn-cs"/>
              </a:rPr>
              <a:t>dull</a:t>
            </a:r>
            <a:r>
              <a:rPr lang="en-US" sz="1200" b="0" i="0" kern="1200" dirty="0" smtClean="0">
                <a:solidFill>
                  <a:schemeClr val="tx1"/>
                </a:solidFill>
                <a:effectLst/>
                <a:latin typeface="+mn-lt"/>
                <a:ea typeface="+mn-ea"/>
                <a:cs typeface="+mn-cs"/>
              </a:rPr>
              <a:t> (insipid), flat ("without an edge"); (figuratively) "mentally inert"; dull in understanding; nonsensical ("moronic"), lacking a grip on reality (acting as though "brainless").</a:t>
            </a:r>
            <a:endParaRPr lang="en-US" dirty="0"/>
          </a:p>
        </p:txBody>
      </p:sp>
      <p:sp>
        <p:nvSpPr>
          <p:cNvPr id="4" name="Slide Number Placeholder 3"/>
          <p:cNvSpPr>
            <a:spLocks noGrp="1"/>
          </p:cNvSpPr>
          <p:nvPr>
            <p:ph type="sldNum" sz="quarter" idx="10"/>
          </p:nvPr>
        </p:nvSpPr>
        <p:spPr/>
        <p:txBody>
          <a:bodyPr/>
          <a:lstStyle/>
          <a:p>
            <a:fld id="{9961D978-2742-4AD8-BF02-78F9319261C0}" type="slidenum">
              <a:rPr lang="en-US" smtClean="0"/>
              <a:t>7</a:t>
            </a:fld>
            <a:endParaRPr lang="en-US"/>
          </a:p>
        </p:txBody>
      </p:sp>
    </p:spTree>
    <p:extLst>
      <p:ext uri="{BB962C8B-B14F-4D97-AF65-F5344CB8AC3E}">
        <p14:creationId xmlns:p14="http://schemas.microsoft.com/office/powerpoint/2010/main" val="2224314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61D978-2742-4AD8-BF02-78F9319261C0}" type="slidenum">
              <a:rPr lang="en-US" smtClean="0"/>
              <a:t>13</a:t>
            </a:fld>
            <a:endParaRPr lang="en-US"/>
          </a:p>
        </p:txBody>
      </p:sp>
    </p:spTree>
    <p:extLst>
      <p:ext uri="{BB962C8B-B14F-4D97-AF65-F5344CB8AC3E}">
        <p14:creationId xmlns:p14="http://schemas.microsoft.com/office/powerpoint/2010/main" val="3957460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let’s take a</a:t>
            </a:r>
            <a:r>
              <a:rPr lang="en-US" baseline="0" dirty="0" smtClean="0"/>
              <a:t> look at what the Bible has to say about theistic proofs. On the next slide I have listed all of the places in scripture where a theistic proof was presented by the prophets, apostles, and/or Christ and what those arguments were.</a:t>
            </a:r>
            <a:endParaRPr lang="en-US" dirty="0"/>
          </a:p>
        </p:txBody>
      </p:sp>
      <p:sp>
        <p:nvSpPr>
          <p:cNvPr id="4" name="Slide Number Placeholder 3"/>
          <p:cNvSpPr>
            <a:spLocks noGrp="1"/>
          </p:cNvSpPr>
          <p:nvPr>
            <p:ph type="sldNum" sz="quarter" idx="10"/>
          </p:nvPr>
        </p:nvSpPr>
        <p:spPr/>
        <p:txBody>
          <a:bodyPr/>
          <a:lstStyle/>
          <a:p>
            <a:fld id="{9961D978-2742-4AD8-BF02-78F9319261C0}" type="slidenum">
              <a:rPr lang="en-US" smtClean="0"/>
              <a:t>14</a:t>
            </a:fld>
            <a:endParaRPr lang="en-US"/>
          </a:p>
        </p:txBody>
      </p:sp>
    </p:spTree>
    <p:extLst>
      <p:ext uri="{BB962C8B-B14F-4D97-AF65-F5344CB8AC3E}">
        <p14:creationId xmlns:p14="http://schemas.microsoft.com/office/powerpoint/2010/main" val="3280447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61D978-2742-4AD8-BF02-78F9319261C0}" type="slidenum">
              <a:rPr lang="en-US" smtClean="0"/>
              <a:t>17</a:t>
            </a:fld>
            <a:endParaRPr lang="en-US"/>
          </a:p>
        </p:txBody>
      </p:sp>
    </p:spTree>
    <p:extLst>
      <p:ext uri="{BB962C8B-B14F-4D97-AF65-F5344CB8AC3E}">
        <p14:creationId xmlns:p14="http://schemas.microsoft.com/office/powerpoint/2010/main" val="22339382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F3AC279-A75A-48AF-BC4C-D359BC0CFCA3}" type="datetimeFigureOut">
              <a:rPr lang="en-US" smtClean="0"/>
              <a:t>8/4/2018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15D15E8-9624-4269-B1E0-D9EA46EAE33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3AC279-A75A-48AF-BC4C-D359BC0CFCA3}" type="datetimeFigureOut">
              <a:rPr lang="en-US" smtClean="0"/>
              <a:t>8/4/2018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5D15E8-9624-4269-B1E0-D9EA46EAE33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3AC279-A75A-48AF-BC4C-D359BC0CFCA3}" type="datetimeFigureOut">
              <a:rPr lang="en-US" smtClean="0"/>
              <a:t>8/4/2018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5D15E8-9624-4269-B1E0-D9EA46EAE33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F3AC279-A75A-48AF-BC4C-D359BC0CFCA3}" type="datetimeFigureOut">
              <a:rPr lang="en-US" smtClean="0"/>
              <a:t>8/4/2018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5D15E8-9624-4269-B1E0-D9EA46EAE338}"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F3AC279-A75A-48AF-BC4C-D359BC0CFCA3}" type="datetimeFigureOut">
              <a:rPr lang="en-US" smtClean="0"/>
              <a:t>8/4/2018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15D15E8-9624-4269-B1E0-D9EA46EAE33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F3AC279-A75A-48AF-BC4C-D359BC0CFCA3}" type="datetimeFigureOut">
              <a:rPr lang="en-US" smtClean="0"/>
              <a:t>8/4/2018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5D15E8-9624-4269-B1E0-D9EA46EAE338}"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F3AC279-A75A-48AF-BC4C-D359BC0CFCA3}" type="datetimeFigureOut">
              <a:rPr lang="en-US" smtClean="0"/>
              <a:t>8/4/2018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15D15E8-9624-4269-B1E0-D9EA46EAE33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F3AC279-A75A-48AF-BC4C-D359BC0CFCA3}" type="datetimeFigureOut">
              <a:rPr lang="en-US" smtClean="0"/>
              <a:t>8/4/2018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15D15E8-9624-4269-B1E0-D9EA46EAE338}"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F3AC279-A75A-48AF-BC4C-D359BC0CFCA3}" type="datetimeFigureOut">
              <a:rPr lang="en-US" smtClean="0"/>
              <a:t>8/4/2018</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15D15E8-9624-4269-B1E0-D9EA46EAE33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F3AC279-A75A-48AF-BC4C-D359BC0CFCA3}" type="datetimeFigureOut">
              <a:rPr lang="en-US" smtClean="0"/>
              <a:t>8/4/2018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15D15E8-9624-4269-B1E0-D9EA46EAE33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F3AC279-A75A-48AF-BC4C-D359BC0CFCA3}" type="datetimeFigureOut">
              <a:rPr lang="en-US" smtClean="0"/>
              <a:t>8/4/2018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15D15E8-9624-4269-B1E0-D9EA46EAE33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F3AC279-A75A-48AF-BC4C-D359BC0CFCA3}" type="datetimeFigureOut">
              <a:rPr lang="en-US" smtClean="0"/>
              <a:t>8/4/2018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15D15E8-9624-4269-B1E0-D9EA46EAE33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33400"/>
            <a:ext cx="7772400" cy="1829761"/>
          </a:xfrm>
        </p:spPr>
        <p:txBody>
          <a:bodyPr>
            <a:normAutofit/>
          </a:bodyPr>
          <a:lstStyle/>
          <a:p>
            <a:pPr algn="l"/>
            <a:r>
              <a:rPr lang="en-US" sz="3600" dirty="0" smtClean="0"/>
              <a:t>Apologetic Methods</a:t>
            </a:r>
            <a:endParaRPr lang="en-US" sz="3600" dirty="0"/>
          </a:p>
        </p:txBody>
      </p:sp>
      <p:sp>
        <p:nvSpPr>
          <p:cNvPr id="3" name="Subtitle 2"/>
          <p:cNvSpPr>
            <a:spLocks noGrp="1"/>
          </p:cNvSpPr>
          <p:nvPr>
            <p:ph type="subTitle" idx="1"/>
          </p:nvPr>
        </p:nvSpPr>
        <p:spPr>
          <a:xfrm>
            <a:off x="685800" y="3581400"/>
            <a:ext cx="7772400" cy="1199704"/>
          </a:xfrm>
        </p:spPr>
        <p:txBody>
          <a:bodyPr/>
          <a:lstStyle/>
          <a:p>
            <a:pPr algn="l"/>
            <a:r>
              <a:rPr lang="en-US" dirty="0" smtClean="0"/>
              <a:t>Keith Rice</a:t>
            </a:r>
            <a:endParaRPr lang="en-US" dirty="0"/>
          </a:p>
        </p:txBody>
      </p:sp>
    </p:spTree>
    <p:extLst>
      <p:ext uri="{BB962C8B-B14F-4D97-AF65-F5344CB8AC3E}">
        <p14:creationId xmlns:p14="http://schemas.microsoft.com/office/powerpoint/2010/main" val="3220718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 Cor. 15:3-8 and Acts, Paul presents empirical evidence; Moses appeals to it</a:t>
            </a:r>
          </a:p>
          <a:p>
            <a:endParaRPr lang="en-US" dirty="0"/>
          </a:p>
          <a:p>
            <a:r>
              <a:rPr lang="en-US" dirty="0" smtClean="0"/>
              <a:t>Compare to Acts 17</a:t>
            </a:r>
          </a:p>
          <a:p>
            <a:endParaRPr lang="en-US" dirty="0"/>
          </a:p>
          <a:p>
            <a:r>
              <a:rPr lang="en-US" dirty="0" smtClean="0"/>
              <a:t>Paul understood the presuppositions of his audience (“understood the times”)</a:t>
            </a:r>
          </a:p>
          <a:p>
            <a:endParaRPr lang="en-US" dirty="0"/>
          </a:p>
          <a:p>
            <a:r>
              <a:rPr lang="en-US" dirty="0" smtClean="0"/>
              <a:t> Empirical evidence is fine… if the listener shares your presupposition</a:t>
            </a:r>
          </a:p>
          <a:p>
            <a:endParaRPr lang="en-US" dirty="0"/>
          </a:p>
        </p:txBody>
      </p:sp>
      <p:sp>
        <p:nvSpPr>
          <p:cNvPr id="3" name="Title 2"/>
          <p:cNvSpPr>
            <a:spLocks noGrp="1"/>
          </p:cNvSpPr>
          <p:nvPr>
            <p:ph type="title"/>
          </p:nvPr>
        </p:nvSpPr>
        <p:spPr/>
        <p:txBody>
          <a:bodyPr/>
          <a:lstStyle/>
          <a:p>
            <a:r>
              <a:rPr lang="en-US" dirty="0" smtClean="0"/>
              <a:t>What about ‘evidence’?</a:t>
            </a:r>
            <a:endParaRPr lang="en-US" dirty="0"/>
          </a:p>
        </p:txBody>
      </p:sp>
    </p:spTree>
    <p:extLst>
      <p:ext uri="{BB962C8B-B14F-4D97-AF65-F5344CB8AC3E}">
        <p14:creationId xmlns:p14="http://schemas.microsoft.com/office/powerpoint/2010/main" val="342425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Luke 16: the rich man and Lazarus</a:t>
            </a:r>
          </a:p>
          <a:p>
            <a:endParaRPr lang="en-US" dirty="0"/>
          </a:p>
          <a:p>
            <a:r>
              <a:rPr lang="en-US" dirty="0" smtClean="0"/>
              <a:t>John 20: doubting Thomas</a:t>
            </a:r>
          </a:p>
          <a:p>
            <a:endParaRPr lang="en-US" dirty="0"/>
          </a:p>
          <a:p>
            <a:r>
              <a:rPr lang="en-US" dirty="0" smtClean="0"/>
              <a:t>What can we learn about evidence?</a:t>
            </a:r>
          </a:p>
          <a:p>
            <a:pPr lvl="1"/>
            <a:r>
              <a:rPr lang="en-US" dirty="0" smtClean="0"/>
              <a:t>God can use it to persuade a person</a:t>
            </a:r>
          </a:p>
          <a:p>
            <a:pPr lvl="1"/>
            <a:r>
              <a:rPr lang="en-US" dirty="0" smtClean="0"/>
              <a:t>It is not sufficient to persuade a person</a:t>
            </a:r>
          </a:p>
          <a:p>
            <a:pPr lvl="1"/>
            <a:r>
              <a:rPr lang="en-US" dirty="0" smtClean="0"/>
              <a:t>It is not </a:t>
            </a:r>
            <a:r>
              <a:rPr lang="en-US" i="1" dirty="0" smtClean="0"/>
              <a:t>necessary </a:t>
            </a:r>
            <a:r>
              <a:rPr lang="en-US" dirty="0" smtClean="0"/>
              <a:t>to persuade a person</a:t>
            </a:r>
          </a:p>
          <a:p>
            <a:pPr lvl="1"/>
            <a:endParaRPr lang="en-US" dirty="0"/>
          </a:p>
          <a:p>
            <a:r>
              <a:rPr lang="en-US" dirty="0" smtClean="0"/>
              <a:t>Again: </a:t>
            </a:r>
            <a:r>
              <a:rPr lang="en-US" i="1" dirty="0"/>
              <a:t>Empirical evidence is fine… if the listener shares your </a:t>
            </a:r>
            <a:r>
              <a:rPr lang="en-US" i="1" dirty="0" smtClean="0"/>
              <a:t>presupposition</a:t>
            </a:r>
            <a:endParaRPr lang="en-US" i="1" dirty="0"/>
          </a:p>
        </p:txBody>
      </p:sp>
      <p:sp>
        <p:nvSpPr>
          <p:cNvPr id="3" name="Title 2"/>
          <p:cNvSpPr>
            <a:spLocks noGrp="1"/>
          </p:cNvSpPr>
          <p:nvPr>
            <p:ph type="title"/>
          </p:nvPr>
        </p:nvSpPr>
        <p:spPr/>
        <p:txBody>
          <a:bodyPr/>
          <a:lstStyle/>
          <a:p>
            <a:r>
              <a:rPr lang="en-US" dirty="0" smtClean="0"/>
              <a:t>The Bible On “Evidence”</a:t>
            </a:r>
            <a:endParaRPr lang="en-US" dirty="0"/>
          </a:p>
        </p:txBody>
      </p:sp>
    </p:spTree>
    <p:extLst>
      <p:ext uri="{BB962C8B-B14F-4D97-AF65-F5344CB8AC3E}">
        <p14:creationId xmlns:p14="http://schemas.microsoft.com/office/powerpoint/2010/main" val="80604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65760" lvl="1" indent="-256032">
              <a:spcBef>
                <a:spcPts val="400"/>
              </a:spcBef>
              <a:buSzPct val="68000"/>
              <a:buFont typeface="Wingdings 3"/>
              <a:buChar char=""/>
            </a:pPr>
            <a:r>
              <a:rPr lang="en-US" dirty="0" smtClean="0"/>
              <a:t>Some apologists emphasize beginning their delivery with theistic proofs</a:t>
            </a:r>
          </a:p>
          <a:p>
            <a:pPr marL="365760" lvl="1" indent="-256032">
              <a:spcBef>
                <a:spcPts val="400"/>
              </a:spcBef>
              <a:buSzPct val="68000"/>
              <a:buFont typeface="Wingdings 3"/>
              <a:buChar char=""/>
            </a:pPr>
            <a:endParaRPr lang="en-US" dirty="0"/>
          </a:p>
          <a:p>
            <a:pPr marL="365760" lvl="1" indent="-256032">
              <a:spcBef>
                <a:spcPts val="400"/>
              </a:spcBef>
              <a:buSzPct val="68000"/>
              <a:buFont typeface="Wingdings 3"/>
              <a:buChar char=""/>
            </a:pPr>
            <a:r>
              <a:rPr lang="en-US" dirty="0" smtClean="0"/>
              <a:t>Cosmological </a:t>
            </a:r>
            <a:r>
              <a:rPr lang="en-US" dirty="0"/>
              <a:t>argument, ontological argument, teleological argument, moral argument(s</a:t>
            </a:r>
            <a:r>
              <a:rPr lang="en-US" dirty="0" smtClean="0"/>
              <a:t>)</a:t>
            </a:r>
          </a:p>
        </p:txBody>
      </p:sp>
      <p:sp>
        <p:nvSpPr>
          <p:cNvPr id="3" name="Title 2"/>
          <p:cNvSpPr>
            <a:spLocks noGrp="1"/>
          </p:cNvSpPr>
          <p:nvPr>
            <p:ph type="title"/>
          </p:nvPr>
        </p:nvSpPr>
        <p:spPr/>
        <p:txBody>
          <a:bodyPr/>
          <a:lstStyle/>
          <a:p>
            <a:r>
              <a:rPr lang="en-US" dirty="0" smtClean="0"/>
              <a:t>What About Theistic Proofs?</a:t>
            </a:r>
            <a:endParaRPr lang="en-US" dirty="0"/>
          </a:p>
        </p:txBody>
      </p:sp>
    </p:spTree>
    <p:extLst>
      <p:ext uri="{BB962C8B-B14F-4D97-AF65-F5344CB8AC3E}">
        <p14:creationId xmlns:p14="http://schemas.microsoft.com/office/powerpoint/2010/main" val="15453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0" name="Picture 2" descr="Image result for william lane crai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0" y="838200"/>
            <a:ext cx="5867400" cy="536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582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sz="2800" dirty="0"/>
              <a:t>P1: Whatever begins to exist has a cause</a:t>
            </a:r>
          </a:p>
          <a:p>
            <a:r>
              <a:rPr lang="en-US" sz="2800" dirty="0"/>
              <a:t>P2: The universe began to exist</a:t>
            </a:r>
          </a:p>
          <a:p>
            <a:r>
              <a:rPr lang="en-US" sz="2800" dirty="0"/>
              <a:t>C: The universe has a </a:t>
            </a:r>
            <a:r>
              <a:rPr lang="en-US" sz="2800" dirty="0" smtClean="0"/>
              <a:t>cause</a:t>
            </a:r>
            <a:endParaRPr lang="en-US" dirty="0" smtClean="0"/>
          </a:p>
          <a:p>
            <a:endParaRPr lang="en-US" dirty="0"/>
          </a:p>
          <a:p>
            <a:r>
              <a:rPr lang="en-US" dirty="0"/>
              <a:t>The universe has a </a:t>
            </a:r>
            <a:r>
              <a:rPr lang="en-US" dirty="0" smtClean="0"/>
              <a:t>cause.</a:t>
            </a:r>
            <a:endParaRPr lang="en-US" dirty="0"/>
          </a:p>
          <a:p>
            <a:r>
              <a:rPr lang="en-US" dirty="0"/>
              <a:t>If the universe has a cause, then an uncaused, personal Creator of the universe exists who </a:t>
            </a:r>
            <a:r>
              <a:rPr lang="en-US" dirty="0" smtClean="0"/>
              <a:t>is </a:t>
            </a:r>
            <a:r>
              <a:rPr lang="en-US" dirty="0" err="1"/>
              <a:t>beginningless</a:t>
            </a:r>
            <a:r>
              <a:rPr lang="en-US" dirty="0"/>
              <a:t>, changeless, immaterial, timeless, </a:t>
            </a:r>
            <a:r>
              <a:rPr lang="en-US" dirty="0" err="1"/>
              <a:t>spaceless</a:t>
            </a:r>
            <a:r>
              <a:rPr lang="en-US" dirty="0"/>
              <a:t> and </a:t>
            </a:r>
            <a:r>
              <a:rPr lang="en-US" dirty="0" smtClean="0"/>
              <a:t>powerful</a:t>
            </a:r>
            <a:endParaRPr lang="en-US" dirty="0"/>
          </a:p>
          <a:p>
            <a:r>
              <a:rPr lang="en-US" dirty="0"/>
              <a:t>An uncaused, personal Creator of the universe exists, who </a:t>
            </a:r>
            <a:r>
              <a:rPr lang="en-US" dirty="0" smtClean="0"/>
              <a:t>is </a:t>
            </a:r>
            <a:r>
              <a:rPr lang="en-US" dirty="0" err="1"/>
              <a:t>beginningless</a:t>
            </a:r>
            <a:r>
              <a:rPr lang="en-US" dirty="0"/>
              <a:t>, changeless, immaterial, timeless, </a:t>
            </a:r>
            <a:r>
              <a:rPr lang="en-US" dirty="0" err="1"/>
              <a:t>spaceless</a:t>
            </a:r>
            <a:r>
              <a:rPr lang="en-US" dirty="0"/>
              <a:t> and </a:t>
            </a:r>
            <a:r>
              <a:rPr lang="en-US" dirty="0" smtClean="0"/>
              <a:t>powerful</a:t>
            </a:r>
            <a:endParaRPr lang="en-US" dirty="0"/>
          </a:p>
        </p:txBody>
      </p:sp>
      <p:sp>
        <p:nvSpPr>
          <p:cNvPr id="3" name="Title 2"/>
          <p:cNvSpPr>
            <a:spLocks noGrp="1"/>
          </p:cNvSpPr>
          <p:nvPr>
            <p:ph type="title"/>
          </p:nvPr>
        </p:nvSpPr>
        <p:spPr/>
        <p:txBody>
          <a:bodyPr/>
          <a:lstStyle/>
          <a:p>
            <a:r>
              <a:rPr lang="en-US" dirty="0" smtClean="0"/>
              <a:t>Cosmological Argument</a:t>
            </a:r>
            <a:endParaRPr lang="en-US" dirty="0"/>
          </a:p>
        </p:txBody>
      </p:sp>
    </p:spTree>
    <p:extLst>
      <p:ext uri="{BB962C8B-B14F-4D97-AF65-F5344CB8AC3E}">
        <p14:creationId xmlns:p14="http://schemas.microsoft.com/office/powerpoint/2010/main" val="230087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4245887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Romans 1: Everyone knows that God exists</a:t>
            </a:r>
          </a:p>
          <a:p>
            <a:endParaRPr lang="en-US" dirty="0"/>
          </a:p>
          <a:p>
            <a:r>
              <a:rPr lang="en-US" dirty="0" smtClean="0"/>
              <a:t>The arguments for theistic proofs might be sound, but they are unpersuasive since the listener does not share your presuppositions</a:t>
            </a:r>
          </a:p>
          <a:p>
            <a:endParaRPr lang="en-US" dirty="0"/>
          </a:p>
          <a:p>
            <a:r>
              <a:rPr lang="en-US" dirty="0" smtClean="0"/>
              <a:t>Using theistic proofs may violate Prov. 26:4</a:t>
            </a:r>
          </a:p>
          <a:p>
            <a:endParaRPr lang="en-US" dirty="0"/>
          </a:p>
          <a:p>
            <a:r>
              <a:rPr lang="en-US" dirty="0" err="1" smtClean="0"/>
              <a:t>Bahnsen</a:t>
            </a:r>
            <a:r>
              <a:rPr lang="en-US" dirty="0" smtClean="0"/>
              <a:t>: “Proof is child’s play”</a:t>
            </a:r>
            <a:endParaRPr lang="en-US" dirty="0"/>
          </a:p>
        </p:txBody>
      </p:sp>
      <p:sp>
        <p:nvSpPr>
          <p:cNvPr id="3" name="Title 2"/>
          <p:cNvSpPr>
            <a:spLocks noGrp="1"/>
          </p:cNvSpPr>
          <p:nvPr>
            <p:ph type="title"/>
          </p:nvPr>
        </p:nvSpPr>
        <p:spPr/>
        <p:txBody>
          <a:bodyPr/>
          <a:lstStyle/>
          <a:p>
            <a:r>
              <a:rPr lang="en-US" dirty="0" smtClean="0"/>
              <a:t>The Bible On Theistic Proofs</a:t>
            </a:r>
            <a:endParaRPr lang="en-US" dirty="0"/>
          </a:p>
        </p:txBody>
      </p:sp>
    </p:spTree>
    <p:extLst>
      <p:ext uri="{BB962C8B-B14F-4D97-AF65-F5344CB8AC3E}">
        <p14:creationId xmlns:p14="http://schemas.microsoft.com/office/powerpoint/2010/main" val="90833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Classical: emphasize theistic proofs for God, followed by evidential arguments</a:t>
            </a:r>
          </a:p>
          <a:p>
            <a:endParaRPr lang="en-US" dirty="0" smtClean="0"/>
          </a:p>
          <a:p>
            <a:r>
              <a:rPr lang="en-US" dirty="0" smtClean="0"/>
              <a:t>Evidential: skips theistic proofs, presents historical, archaeological, and scientific evidence for God and the Bible</a:t>
            </a:r>
          </a:p>
          <a:p>
            <a:endParaRPr lang="en-US" dirty="0" smtClean="0"/>
          </a:p>
          <a:p>
            <a:r>
              <a:rPr lang="en-US" dirty="0" err="1" smtClean="0"/>
              <a:t>Presuppositional</a:t>
            </a:r>
            <a:r>
              <a:rPr lang="en-US" dirty="0" smtClean="0"/>
              <a:t>: adheres strictly to Proverbs 26:4-5 and Romans 1</a:t>
            </a:r>
          </a:p>
          <a:p>
            <a:endParaRPr lang="en-US" dirty="0"/>
          </a:p>
        </p:txBody>
      </p:sp>
      <p:sp>
        <p:nvSpPr>
          <p:cNvPr id="3" name="Title 2"/>
          <p:cNvSpPr>
            <a:spLocks noGrp="1"/>
          </p:cNvSpPr>
          <p:nvPr>
            <p:ph type="title"/>
          </p:nvPr>
        </p:nvSpPr>
        <p:spPr/>
        <p:txBody>
          <a:bodyPr/>
          <a:lstStyle/>
          <a:p>
            <a:r>
              <a:rPr lang="en-US" dirty="0" smtClean="0"/>
              <a:t>Survey of Apologetic Camps</a:t>
            </a:r>
            <a:endParaRPr lang="en-US" dirty="0"/>
          </a:p>
        </p:txBody>
      </p:sp>
    </p:spTree>
    <p:extLst>
      <p:ext uri="{BB962C8B-B14F-4D97-AF65-F5344CB8AC3E}">
        <p14:creationId xmlns:p14="http://schemas.microsoft.com/office/powerpoint/2010/main" val="369670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Fideism: “leap of faith” apart from reason</a:t>
            </a:r>
            <a:endParaRPr lang="en-US" dirty="0"/>
          </a:p>
          <a:p>
            <a:endParaRPr lang="en-US" dirty="0"/>
          </a:p>
          <a:p>
            <a:r>
              <a:rPr lang="en-US" dirty="0" smtClean="0"/>
              <a:t>These camps are often referred to as “apologetic methodologies”</a:t>
            </a:r>
          </a:p>
          <a:p>
            <a:endParaRPr lang="en-US" dirty="0"/>
          </a:p>
          <a:p>
            <a:r>
              <a:rPr lang="en-US" dirty="0" smtClean="0"/>
              <a:t>Do </a:t>
            </a:r>
            <a:r>
              <a:rPr lang="en-US" dirty="0"/>
              <a:t>these methods contradict one another or simply emphasize different arguments?</a:t>
            </a:r>
          </a:p>
          <a:p>
            <a:endParaRPr lang="en-US" dirty="0" smtClean="0"/>
          </a:p>
          <a:p>
            <a:r>
              <a:rPr lang="en-US" dirty="0" smtClean="0"/>
              <a:t>Answer: It depends. You judge for yourself whether Christ is being sanctified.</a:t>
            </a:r>
            <a:endParaRPr lang="en-US" dirty="0"/>
          </a:p>
        </p:txBody>
      </p:sp>
      <p:sp>
        <p:nvSpPr>
          <p:cNvPr id="3" name="Title 2"/>
          <p:cNvSpPr>
            <a:spLocks noGrp="1"/>
          </p:cNvSpPr>
          <p:nvPr>
            <p:ph type="title"/>
          </p:nvPr>
        </p:nvSpPr>
        <p:spPr/>
        <p:txBody>
          <a:bodyPr/>
          <a:lstStyle/>
          <a:p>
            <a:r>
              <a:rPr lang="en-US" dirty="0" smtClean="0"/>
              <a:t>Survey of Camps (cont.)</a:t>
            </a:r>
            <a:endParaRPr lang="en-US" dirty="0"/>
          </a:p>
        </p:txBody>
      </p:sp>
    </p:spTree>
    <p:extLst>
      <p:ext uri="{BB962C8B-B14F-4D97-AF65-F5344CB8AC3E}">
        <p14:creationId xmlns:p14="http://schemas.microsoft.com/office/powerpoint/2010/main" val="71220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71872"/>
          </a:xfrm>
        </p:spPr>
        <p:txBody>
          <a:bodyPr>
            <a:normAutofit/>
          </a:bodyPr>
          <a:lstStyle/>
          <a:p>
            <a:r>
              <a:rPr lang="en-US" dirty="0" smtClean="0"/>
              <a:t>Epistemology is the study of the nature, origin, and limits of knowledge.</a:t>
            </a:r>
          </a:p>
          <a:p>
            <a:endParaRPr lang="en-US" dirty="0" smtClean="0"/>
          </a:p>
          <a:p>
            <a:r>
              <a:rPr lang="en-US" dirty="0" smtClean="0"/>
              <a:t>All knowledge claims are ultimately appeals to an authority.</a:t>
            </a:r>
          </a:p>
          <a:p>
            <a:endParaRPr lang="en-US" dirty="0" smtClean="0"/>
          </a:p>
          <a:p>
            <a:r>
              <a:rPr lang="en-US" dirty="0" smtClean="0"/>
              <a:t>Is your final appeal to an omniscient, eternal, infallible person?</a:t>
            </a:r>
          </a:p>
          <a:p>
            <a:endParaRPr lang="en-US" dirty="0" smtClean="0"/>
          </a:p>
          <a:p>
            <a:r>
              <a:rPr lang="en-US" dirty="0" smtClean="0"/>
              <a:t>“The fear of the Lord is the beginning of 			knowledge.” (Prov. 1:7)</a:t>
            </a:r>
          </a:p>
        </p:txBody>
      </p:sp>
      <p:sp>
        <p:nvSpPr>
          <p:cNvPr id="3" name="Title 2"/>
          <p:cNvSpPr>
            <a:spLocks noGrp="1"/>
          </p:cNvSpPr>
          <p:nvPr>
            <p:ph type="title"/>
          </p:nvPr>
        </p:nvSpPr>
        <p:spPr/>
        <p:txBody>
          <a:bodyPr/>
          <a:lstStyle/>
          <a:p>
            <a:r>
              <a:rPr lang="en-US" dirty="0" smtClean="0"/>
              <a:t>Last Week Summary</a:t>
            </a:r>
            <a:endParaRPr lang="en-US" dirty="0"/>
          </a:p>
        </p:txBody>
      </p:sp>
    </p:spTree>
    <p:extLst>
      <p:ext uri="{BB962C8B-B14F-4D97-AF65-F5344CB8AC3E}">
        <p14:creationId xmlns:p14="http://schemas.microsoft.com/office/powerpoint/2010/main" val="11122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God is not merely one possible way to knowledge. He has a monopoly on it.</a:t>
            </a:r>
          </a:p>
          <a:p>
            <a:endParaRPr lang="en-US" dirty="0"/>
          </a:p>
          <a:p>
            <a:r>
              <a:rPr lang="en-US" dirty="0"/>
              <a:t>You cannot make sense of ANY part of the human experience without appealing to God.</a:t>
            </a:r>
          </a:p>
          <a:p>
            <a:endParaRPr lang="en-US" dirty="0"/>
          </a:p>
          <a:p>
            <a:r>
              <a:rPr lang="en-US" dirty="0"/>
              <a:t>There is no epistemological “common ground” with the unbeliever.</a:t>
            </a:r>
          </a:p>
          <a:p>
            <a:endParaRPr lang="en-US" dirty="0"/>
          </a:p>
          <a:p>
            <a:r>
              <a:rPr lang="en-US" dirty="0"/>
              <a:t>Apologetics is ultimately about epistemology, which is ultimately about authority.</a:t>
            </a:r>
          </a:p>
          <a:p>
            <a:endParaRPr lang="en-US" dirty="0"/>
          </a:p>
        </p:txBody>
      </p:sp>
      <p:sp>
        <p:nvSpPr>
          <p:cNvPr id="3" name="Title 2"/>
          <p:cNvSpPr>
            <a:spLocks noGrp="1"/>
          </p:cNvSpPr>
          <p:nvPr>
            <p:ph type="title"/>
          </p:nvPr>
        </p:nvSpPr>
        <p:spPr/>
        <p:txBody>
          <a:bodyPr/>
          <a:lstStyle/>
          <a:p>
            <a:r>
              <a:rPr lang="en-US" dirty="0" smtClean="0"/>
              <a:t>Last Week Summary (cont.)</a:t>
            </a:r>
            <a:endParaRPr lang="en-US" dirty="0"/>
          </a:p>
        </p:txBody>
      </p:sp>
    </p:spTree>
    <p:extLst>
      <p:ext uri="{BB962C8B-B14F-4D97-AF65-F5344CB8AC3E}">
        <p14:creationId xmlns:p14="http://schemas.microsoft.com/office/powerpoint/2010/main" val="49430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Sanctify </a:t>
            </a:r>
            <a:r>
              <a:rPr lang="en-US" dirty="0"/>
              <a:t>– set apart</a:t>
            </a:r>
          </a:p>
          <a:p>
            <a:endParaRPr lang="en-US" dirty="0" smtClean="0"/>
          </a:p>
          <a:p>
            <a:r>
              <a:rPr lang="en-US" dirty="0" smtClean="0"/>
              <a:t>Does your apologetic presuppose that God or man is the foundation of knowledge?</a:t>
            </a:r>
          </a:p>
          <a:p>
            <a:endParaRPr lang="en-US" dirty="0"/>
          </a:p>
          <a:p>
            <a:r>
              <a:rPr lang="en-US" dirty="0" smtClean="0"/>
              <a:t>Matthew Henry quote</a:t>
            </a:r>
          </a:p>
          <a:p>
            <a:endParaRPr lang="en-US" dirty="0"/>
          </a:p>
          <a:p>
            <a:r>
              <a:rPr lang="en-US" dirty="0" smtClean="0"/>
              <a:t>Litmus test for the godly apologetics</a:t>
            </a:r>
          </a:p>
        </p:txBody>
      </p:sp>
      <p:sp>
        <p:nvSpPr>
          <p:cNvPr id="3" name="Title 2"/>
          <p:cNvSpPr>
            <a:spLocks noGrp="1"/>
          </p:cNvSpPr>
          <p:nvPr>
            <p:ph type="title"/>
          </p:nvPr>
        </p:nvSpPr>
        <p:spPr/>
        <p:txBody>
          <a:bodyPr/>
          <a:lstStyle/>
          <a:p>
            <a:r>
              <a:rPr lang="en-US" dirty="0" smtClean="0"/>
              <a:t>“Sanctify the Lord God”</a:t>
            </a:r>
            <a:endParaRPr lang="en-US" dirty="0"/>
          </a:p>
        </p:txBody>
      </p:sp>
    </p:spTree>
    <p:extLst>
      <p:ext uri="{BB962C8B-B14F-4D97-AF65-F5344CB8AC3E}">
        <p14:creationId xmlns:p14="http://schemas.microsoft.com/office/powerpoint/2010/main" val="377037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Who Is On Trial? God or Man?</a:t>
            </a:r>
            <a:endParaRPr lang="en-US" dirty="0"/>
          </a:p>
        </p:txBody>
      </p:sp>
      <p:pic>
        <p:nvPicPr>
          <p:cNvPr id="4" name="Picture 2" descr="Image result for judges seat cour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0345" y="1524000"/>
            <a:ext cx="8017165"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547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19200" y="533400"/>
            <a:ext cx="6721055" cy="5791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0538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Romans 1:18-23</a:t>
            </a:r>
          </a:p>
          <a:p>
            <a:endParaRPr lang="en-US" dirty="0"/>
          </a:p>
          <a:p>
            <a:r>
              <a:rPr lang="en-US" dirty="0" smtClean="0"/>
              <a:t>Every person knows God exists, but some choose to suppress it in their wickedness</a:t>
            </a:r>
          </a:p>
          <a:p>
            <a:endParaRPr lang="en-US" dirty="0"/>
          </a:p>
          <a:p>
            <a:r>
              <a:rPr lang="en-US" dirty="0" smtClean="0"/>
              <a:t>Paul calls unbelievers “fools”</a:t>
            </a:r>
          </a:p>
          <a:p>
            <a:pPr lvl="1"/>
            <a:r>
              <a:rPr lang="en-US" dirty="0" smtClean="0"/>
              <a:t>Uses the Greek word “</a:t>
            </a:r>
            <a:r>
              <a:rPr lang="en-US" dirty="0" err="1" smtClean="0"/>
              <a:t>móros</a:t>
            </a:r>
            <a:r>
              <a:rPr lang="en-US" dirty="0" smtClean="0"/>
              <a:t>”</a:t>
            </a:r>
          </a:p>
          <a:p>
            <a:pPr lvl="1"/>
            <a:r>
              <a:rPr lang="en-US" dirty="0"/>
              <a:t>“</a:t>
            </a:r>
            <a:r>
              <a:rPr lang="en-US" dirty="0" err="1" smtClean="0"/>
              <a:t>móros</a:t>
            </a:r>
            <a:r>
              <a:rPr lang="en-US" dirty="0" smtClean="0"/>
              <a:t>” is the root of “moron”</a:t>
            </a:r>
          </a:p>
          <a:p>
            <a:pPr lvl="1"/>
            <a:endParaRPr lang="en-US" dirty="0"/>
          </a:p>
          <a:p>
            <a:r>
              <a:rPr lang="en-US" dirty="0" smtClean="0"/>
              <a:t>Proverbs 26:4-5</a:t>
            </a:r>
          </a:p>
        </p:txBody>
      </p:sp>
      <p:sp>
        <p:nvSpPr>
          <p:cNvPr id="3" name="Title 2"/>
          <p:cNvSpPr>
            <a:spLocks noGrp="1"/>
          </p:cNvSpPr>
          <p:nvPr>
            <p:ph type="title"/>
          </p:nvPr>
        </p:nvSpPr>
        <p:spPr/>
        <p:txBody>
          <a:bodyPr/>
          <a:lstStyle/>
          <a:p>
            <a:r>
              <a:rPr lang="en-US" dirty="0" smtClean="0"/>
              <a:t>Man, Not God, Is On Trial</a:t>
            </a:r>
            <a:endParaRPr lang="en-US" dirty="0"/>
          </a:p>
        </p:txBody>
      </p:sp>
    </p:spTree>
    <p:extLst>
      <p:ext uri="{BB962C8B-B14F-4D97-AF65-F5344CB8AC3E}">
        <p14:creationId xmlns:p14="http://schemas.microsoft.com/office/powerpoint/2010/main" val="6603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 not answer the fool according to his folly</a:t>
            </a:r>
          </a:p>
          <a:p>
            <a:pPr lvl="1"/>
            <a:r>
              <a:rPr lang="en-US" dirty="0" smtClean="0"/>
              <a:t>Do not adopt his presuppositions.</a:t>
            </a:r>
          </a:p>
          <a:p>
            <a:pPr lvl="1"/>
            <a:r>
              <a:rPr lang="en-US" dirty="0" smtClean="0"/>
              <a:t>Sanctify the Lord God in your hearts.</a:t>
            </a:r>
          </a:p>
          <a:p>
            <a:endParaRPr lang="en-US" dirty="0"/>
          </a:p>
          <a:p>
            <a:r>
              <a:rPr lang="en-US" dirty="0" smtClean="0"/>
              <a:t>Answer the fool according to his folly</a:t>
            </a:r>
          </a:p>
          <a:p>
            <a:pPr lvl="1"/>
            <a:r>
              <a:rPr lang="en-US" dirty="0" smtClean="0"/>
              <a:t>R</a:t>
            </a:r>
            <a:r>
              <a:rPr lang="en-US" dirty="0" smtClean="0">
                <a:sym typeface="Wingdings" panose="05000000000000000000" pitchFamily="2" charset="2"/>
              </a:rPr>
              <a:t>educe unbelief to absurdity</a:t>
            </a:r>
          </a:p>
          <a:p>
            <a:pPr lvl="1"/>
            <a:r>
              <a:rPr lang="en-US" dirty="0" smtClean="0">
                <a:sym typeface="Wingdings" panose="05000000000000000000" pitchFamily="2" charset="2"/>
              </a:rPr>
              <a:t>“</a:t>
            </a:r>
            <a:r>
              <a:rPr lang="en-US" dirty="0" err="1" smtClean="0">
                <a:sym typeface="Wingdings" panose="05000000000000000000" pitchFamily="2" charset="2"/>
              </a:rPr>
              <a:t>Reductio</a:t>
            </a:r>
            <a:r>
              <a:rPr lang="en-US" dirty="0" smtClean="0">
                <a:sym typeface="Wingdings" panose="05000000000000000000" pitchFamily="2" charset="2"/>
              </a:rPr>
              <a:t> ad absurdum” (internal critique)</a:t>
            </a:r>
          </a:p>
          <a:p>
            <a:pPr lvl="1"/>
            <a:r>
              <a:rPr lang="en-US" dirty="0" smtClean="0">
                <a:sym typeface="Wingdings" panose="05000000000000000000" pitchFamily="2" charset="2"/>
              </a:rPr>
              <a:t>2 Cor. 10:4-5</a:t>
            </a:r>
          </a:p>
          <a:p>
            <a:endParaRPr lang="en-US" dirty="0">
              <a:sym typeface="Wingdings" panose="05000000000000000000" pitchFamily="2" charset="2"/>
            </a:endParaRPr>
          </a:p>
          <a:p>
            <a:endParaRPr lang="en-US" dirty="0" smtClean="0"/>
          </a:p>
        </p:txBody>
      </p:sp>
      <p:sp>
        <p:nvSpPr>
          <p:cNvPr id="3" name="Title 2"/>
          <p:cNvSpPr>
            <a:spLocks noGrp="1"/>
          </p:cNvSpPr>
          <p:nvPr>
            <p:ph type="title"/>
          </p:nvPr>
        </p:nvSpPr>
        <p:spPr/>
        <p:txBody>
          <a:bodyPr/>
          <a:lstStyle/>
          <a:p>
            <a:r>
              <a:rPr lang="en-US" dirty="0" smtClean="0"/>
              <a:t>Application of Prov. 26:4-5</a:t>
            </a:r>
            <a:endParaRPr lang="en-US" dirty="0"/>
          </a:p>
        </p:txBody>
      </p:sp>
    </p:spTree>
    <p:extLst>
      <p:ext uri="{BB962C8B-B14F-4D97-AF65-F5344CB8AC3E}">
        <p14:creationId xmlns:p14="http://schemas.microsoft.com/office/powerpoint/2010/main" val="18529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624078" indent="-514350">
              <a:buFont typeface="+mj-lt"/>
              <a:buAutoNum type="arabicPeriod"/>
            </a:pPr>
            <a:r>
              <a:rPr lang="en-US" dirty="0" smtClean="0"/>
              <a:t>Reduce unbelieving thought to absurdity</a:t>
            </a:r>
          </a:p>
          <a:p>
            <a:pPr marL="880110" lvl="1" indent="-514350"/>
            <a:r>
              <a:rPr lang="en-US" dirty="0" smtClean="0"/>
              <a:t>Expose the irrationality and inconsistency of their worldview</a:t>
            </a:r>
          </a:p>
          <a:p>
            <a:pPr marL="880110" lvl="1" indent="-514350"/>
            <a:r>
              <a:rPr lang="en-US" dirty="0" smtClean="0"/>
              <a:t>Looks different when talking to naturalists versus theists versus transcendentalists</a:t>
            </a:r>
          </a:p>
          <a:p>
            <a:pPr marL="624078" indent="-514350">
              <a:buFont typeface="+mj-lt"/>
              <a:buAutoNum type="arabicPeriod"/>
            </a:pPr>
            <a:endParaRPr lang="en-US" dirty="0" smtClean="0"/>
          </a:p>
          <a:p>
            <a:pPr marL="624078" indent="-514350">
              <a:buFont typeface="+mj-lt"/>
              <a:buAutoNum type="arabicPeriod"/>
            </a:pPr>
            <a:r>
              <a:rPr lang="en-US" dirty="0" smtClean="0"/>
              <a:t>Present arguments for Christianity</a:t>
            </a:r>
          </a:p>
          <a:p>
            <a:pPr marL="880110" lvl="1" indent="-514350"/>
            <a:r>
              <a:rPr lang="en-US" dirty="0" smtClean="0"/>
              <a:t>Explain the rationality of Christianity</a:t>
            </a:r>
          </a:p>
          <a:p>
            <a:pPr marL="880110" lvl="1" indent="-514350"/>
            <a:r>
              <a:rPr lang="en-US" dirty="0" smtClean="0"/>
              <a:t>Proclaim the gospel</a:t>
            </a:r>
          </a:p>
        </p:txBody>
      </p:sp>
      <p:sp>
        <p:nvSpPr>
          <p:cNvPr id="3" name="Title 2"/>
          <p:cNvSpPr>
            <a:spLocks noGrp="1"/>
          </p:cNvSpPr>
          <p:nvPr>
            <p:ph type="title"/>
          </p:nvPr>
        </p:nvSpPr>
        <p:spPr/>
        <p:txBody>
          <a:bodyPr/>
          <a:lstStyle/>
          <a:p>
            <a:r>
              <a:rPr lang="en-US" dirty="0" smtClean="0"/>
              <a:t>Two Step Method</a:t>
            </a:r>
            <a:endParaRPr lang="en-US" dirty="0"/>
          </a:p>
        </p:txBody>
      </p:sp>
    </p:spTree>
    <p:extLst>
      <p:ext uri="{BB962C8B-B14F-4D97-AF65-F5344CB8AC3E}">
        <p14:creationId xmlns:p14="http://schemas.microsoft.com/office/powerpoint/2010/main" val="143867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4282</TotalTime>
  <Words>836</Words>
  <Application>Microsoft Office PowerPoint</Application>
  <PresentationFormat>On-screen Show (4:3)</PresentationFormat>
  <Paragraphs>123</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Apologetic Methods</vt:lpstr>
      <vt:lpstr>Last Week Summary</vt:lpstr>
      <vt:lpstr>Last Week Summary (cont.)</vt:lpstr>
      <vt:lpstr>“Sanctify the Lord God”</vt:lpstr>
      <vt:lpstr>Who Is On Trial? God or Man?</vt:lpstr>
      <vt:lpstr>PowerPoint Presentation</vt:lpstr>
      <vt:lpstr>Man, Not God, Is On Trial</vt:lpstr>
      <vt:lpstr>Application of Prov. 26:4-5</vt:lpstr>
      <vt:lpstr>Two Step Method</vt:lpstr>
      <vt:lpstr>What about ‘evidence’?</vt:lpstr>
      <vt:lpstr>The Bible On “Evidence”</vt:lpstr>
      <vt:lpstr>What About Theistic Proofs?</vt:lpstr>
      <vt:lpstr>PowerPoint Presentation</vt:lpstr>
      <vt:lpstr>Cosmological Argument</vt:lpstr>
      <vt:lpstr>PowerPoint Presentation</vt:lpstr>
      <vt:lpstr>The Bible On Theistic Proofs</vt:lpstr>
      <vt:lpstr>Survey of Apologetic Camps</vt:lpstr>
      <vt:lpstr>Survey of Camps (cont.)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cadsharp</dc:creator>
  <cp:lastModifiedBy>Operator</cp:lastModifiedBy>
  <cp:revision>100</cp:revision>
  <dcterms:created xsi:type="dcterms:W3CDTF">2018-02-18T07:46:11Z</dcterms:created>
  <dcterms:modified xsi:type="dcterms:W3CDTF">2018-08-05T04:18:40Z</dcterms:modified>
</cp:coreProperties>
</file>