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handoutMasterIdLst>
    <p:handoutMasterId r:id="rId14"/>
  </p:handoutMasterIdLst>
  <p:sldIdLst>
    <p:sldId id="256" r:id="rId2"/>
    <p:sldId id="257" r:id="rId3"/>
    <p:sldId id="258" r:id="rId4"/>
    <p:sldId id="259" r:id="rId5"/>
    <p:sldId id="260" r:id="rId6"/>
    <p:sldId id="266" r:id="rId7"/>
    <p:sldId id="262" r:id="rId8"/>
    <p:sldId id="261"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936" autoAdjust="0"/>
  </p:normalViewPr>
  <p:slideViewPr>
    <p:cSldViewPr>
      <p:cViewPr>
        <p:scale>
          <a:sx n="50" d="100"/>
          <a:sy n="50" d="100"/>
        </p:scale>
        <p:origin x="-1734"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591721-1E8F-4168-9462-0FDE949C1E6B}" type="datetimeFigureOut">
              <a:rPr lang="en-US" smtClean="0"/>
              <a:t>7/7/2018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D81956-8B13-4708-940E-D56BA06450A3}" type="slidenum">
              <a:rPr lang="en-US" smtClean="0"/>
              <a:t>‹#›</a:t>
            </a:fld>
            <a:endParaRPr lang="en-US"/>
          </a:p>
        </p:txBody>
      </p:sp>
    </p:spTree>
    <p:extLst>
      <p:ext uri="{BB962C8B-B14F-4D97-AF65-F5344CB8AC3E}">
        <p14:creationId xmlns:p14="http://schemas.microsoft.com/office/powerpoint/2010/main" val="824988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97EFE8-FD51-44B6-9188-AD6B92220F66}" type="datetimeFigureOut">
              <a:rPr lang="en-US" smtClean="0"/>
              <a:t>7/7/2018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61D978-2742-4AD8-BF02-78F9319261C0}" type="slidenum">
              <a:rPr lang="en-US" smtClean="0"/>
              <a:t>‹#›</a:t>
            </a:fld>
            <a:endParaRPr lang="en-US"/>
          </a:p>
        </p:txBody>
      </p:sp>
    </p:spTree>
    <p:extLst>
      <p:ext uri="{BB962C8B-B14F-4D97-AF65-F5344CB8AC3E}">
        <p14:creationId xmlns:p14="http://schemas.microsoft.com/office/powerpoint/2010/main" val="353075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Moralistic_therapeutic_deism#cite_note-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61D978-2742-4AD8-BF02-78F9319261C0}" type="slidenum">
              <a:rPr lang="en-US" smtClean="0"/>
              <a:t>1</a:t>
            </a:fld>
            <a:endParaRPr lang="en-US"/>
          </a:p>
        </p:txBody>
      </p:sp>
    </p:spTree>
    <p:extLst>
      <p:ext uri="{BB962C8B-B14F-4D97-AF65-F5344CB8AC3E}">
        <p14:creationId xmlns:p14="http://schemas.microsoft.com/office/powerpoint/2010/main" val="1089094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Judeo-Christian</a:t>
            </a:r>
            <a:r>
              <a:rPr lang="en-US" sz="1200" b="0" i="0" kern="1200" baseline="0" dirty="0" smtClean="0">
                <a:solidFill>
                  <a:schemeClr val="tx1"/>
                </a:solidFill>
                <a:effectLst/>
                <a:latin typeface="+mn-lt"/>
                <a:ea typeface="+mn-ea"/>
                <a:cs typeface="+mn-cs"/>
              </a:rPr>
              <a:t> worldview</a:t>
            </a:r>
            <a:endParaRPr lang="en-US" sz="1200" b="0"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Moralistic therapeutic deism</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MTD</a:t>
            </a:r>
            <a:r>
              <a:rPr lang="en-US" sz="1200" b="0" i="0" kern="1200" dirty="0" smtClean="0">
                <a:solidFill>
                  <a:schemeClr val="tx1"/>
                </a:solidFill>
                <a:effectLst/>
                <a:latin typeface="+mn-lt"/>
                <a:ea typeface="+mn-ea"/>
                <a:cs typeface="+mn-cs"/>
              </a:rPr>
              <a:t>) is a term that was first introduced in the book </a:t>
            </a:r>
            <a:r>
              <a:rPr lang="en-US" sz="1200" b="0" i="1" kern="1200" dirty="0" smtClean="0">
                <a:solidFill>
                  <a:schemeClr val="tx1"/>
                </a:solidFill>
                <a:effectLst/>
                <a:latin typeface="+mn-lt"/>
                <a:ea typeface="+mn-ea"/>
                <a:cs typeface="+mn-cs"/>
              </a:rPr>
              <a:t>Soul Searching: The Religious and Spiritual Lives of American Teenagers</a:t>
            </a:r>
            <a:r>
              <a:rPr lang="en-US" sz="1200" b="0" i="0" kern="1200" dirty="0" smtClean="0">
                <a:solidFill>
                  <a:schemeClr val="tx1"/>
                </a:solidFill>
                <a:effectLst/>
                <a:latin typeface="+mn-lt"/>
                <a:ea typeface="+mn-ea"/>
                <a:cs typeface="+mn-cs"/>
              </a:rPr>
              <a:t> (2005) by sociologists Christian Smith and Melinda Lundquist Denton. The term is used to describe what they consider to be the common religious beliefs among </a:t>
            </a:r>
            <a:r>
              <a:rPr lang="en-US" sz="1200" b="0" i="0" u="none" strike="noStrike" kern="1200" dirty="0" smtClean="0">
                <a:solidFill>
                  <a:schemeClr val="tx1"/>
                </a:solidFill>
                <a:effectLst/>
                <a:latin typeface="+mn-lt"/>
                <a:ea typeface="+mn-ea"/>
                <a:cs typeface="+mn-cs"/>
              </a:rPr>
              <a:t>American youth. </a:t>
            </a:r>
            <a:r>
              <a:rPr lang="en-US" sz="1200" b="0" i="0" kern="1200" dirty="0" smtClean="0">
                <a:solidFill>
                  <a:schemeClr val="tx1"/>
                </a:solidFill>
                <a:effectLst/>
                <a:latin typeface="+mn-lt"/>
                <a:ea typeface="+mn-ea"/>
                <a:cs typeface="+mn-cs"/>
              </a:rPr>
              <a:t>The book is the result of the research project the "National Study of Youth and Religion".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authors find that many young people believed in several moral statutes not exclusive to any of the major world religions. It is this combination of beliefs that they label Moralistic Therapeutic Deism:</a:t>
            </a:r>
          </a:p>
          <a:p>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 god exists who created and ordered the world and watches over human life on earth.</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God wants people to be good, nice, and fair to each other, as taught in the Bible and by most world religions.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central goal of life is to be happy and to feel good about oneself.</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God does not need to be particularly involved in one's life except when God is needed to resolve a problem.</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Good people go to heaven when they die.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These points of belief were compiled from interviews with approximately 3,000 teenagers.</a:t>
            </a:r>
            <a:r>
              <a:rPr lang="en-US" sz="1200" b="0" i="0" u="none" strike="noStrike" kern="1200" baseline="30000" dirty="0" smtClean="0">
                <a:solidFill>
                  <a:schemeClr val="tx1"/>
                </a:solidFill>
                <a:effectLst/>
                <a:latin typeface="+mn-lt"/>
                <a:ea typeface="+mn-ea"/>
                <a:cs typeface="+mn-cs"/>
                <a:hlinkClick r:id="rId3"/>
              </a:rPr>
              <a:t>[4]</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61D978-2742-4AD8-BF02-78F9319261C0}" type="slidenum">
              <a:rPr lang="en-US" smtClean="0"/>
              <a:t>5</a:t>
            </a:fld>
            <a:endParaRPr lang="en-US"/>
          </a:p>
        </p:txBody>
      </p:sp>
    </p:spTree>
    <p:extLst>
      <p:ext uri="{BB962C8B-B14F-4D97-AF65-F5344CB8AC3E}">
        <p14:creationId xmlns:p14="http://schemas.microsoft.com/office/powerpoint/2010/main" val="3784198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Judeo</a:t>
            </a:r>
            <a:r>
              <a:rPr lang="en-US" baseline="0" dirty="0" smtClean="0"/>
              <a:t>-Christian worldview</a:t>
            </a:r>
            <a:endParaRPr lang="en-US" dirty="0"/>
          </a:p>
        </p:txBody>
      </p:sp>
      <p:sp>
        <p:nvSpPr>
          <p:cNvPr id="4" name="Slide Number Placeholder 3"/>
          <p:cNvSpPr>
            <a:spLocks noGrp="1"/>
          </p:cNvSpPr>
          <p:nvPr>
            <p:ph type="sldNum" sz="quarter" idx="10"/>
          </p:nvPr>
        </p:nvSpPr>
        <p:spPr/>
        <p:txBody>
          <a:bodyPr/>
          <a:lstStyle/>
          <a:p>
            <a:fld id="{9961D978-2742-4AD8-BF02-78F9319261C0}" type="slidenum">
              <a:rPr lang="en-US" smtClean="0"/>
              <a:t>8</a:t>
            </a:fld>
            <a:endParaRPr lang="en-US"/>
          </a:p>
        </p:txBody>
      </p:sp>
    </p:spTree>
    <p:extLst>
      <p:ext uri="{BB962C8B-B14F-4D97-AF65-F5344CB8AC3E}">
        <p14:creationId xmlns:p14="http://schemas.microsoft.com/office/powerpoint/2010/main" val="1370553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61D978-2742-4AD8-BF02-78F9319261C0}" type="slidenum">
              <a:rPr lang="en-US" smtClean="0"/>
              <a:t>10</a:t>
            </a:fld>
            <a:endParaRPr lang="en-US"/>
          </a:p>
        </p:txBody>
      </p:sp>
    </p:spTree>
    <p:extLst>
      <p:ext uri="{BB962C8B-B14F-4D97-AF65-F5344CB8AC3E}">
        <p14:creationId xmlns:p14="http://schemas.microsoft.com/office/powerpoint/2010/main" val="534344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61D978-2742-4AD8-BF02-78F9319261C0}" type="slidenum">
              <a:rPr lang="en-US" smtClean="0"/>
              <a:t>11</a:t>
            </a:fld>
            <a:endParaRPr lang="en-US"/>
          </a:p>
        </p:txBody>
      </p:sp>
    </p:spTree>
    <p:extLst>
      <p:ext uri="{BB962C8B-B14F-4D97-AF65-F5344CB8AC3E}">
        <p14:creationId xmlns:p14="http://schemas.microsoft.com/office/powerpoint/2010/main" val="3438235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F3AC279-A75A-48AF-BC4C-D359BC0CFCA3}" type="datetimeFigureOut">
              <a:rPr lang="en-US" smtClean="0"/>
              <a:t>7/7/2018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15D15E8-9624-4269-B1E0-D9EA46EAE33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3AC279-A75A-48AF-BC4C-D359BC0CFCA3}" type="datetimeFigureOut">
              <a:rPr lang="en-US" smtClean="0"/>
              <a:t>7/7/2018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5D15E8-9624-4269-B1E0-D9EA46EAE33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3AC279-A75A-48AF-BC4C-D359BC0CFCA3}" type="datetimeFigureOut">
              <a:rPr lang="en-US" smtClean="0"/>
              <a:t>7/7/2018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5D15E8-9624-4269-B1E0-D9EA46EAE33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3AC279-A75A-48AF-BC4C-D359BC0CFCA3}" type="datetimeFigureOut">
              <a:rPr lang="en-US" smtClean="0"/>
              <a:t>7/7/2018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5D15E8-9624-4269-B1E0-D9EA46EAE338}"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F3AC279-A75A-48AF-BC4C-D359BC0CFCA3}" type="datetimeFigureOut">
              <a:rPr lang="en-US" smtClean="0"/>
              <a:t>7/7/2018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5D15E8-9624-4269-B1E0-D9EA46EAE33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F3AC279-A75A-48AF-BC4C-D359BC0CFCA3}" type="datetimeFigureOut">
              <a:rPr lang="en-US" smtClean="0"/>
              <a:t>7/7/2018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5D15E8-9624-4269-B1E0-D9EA46EAE338}"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F3AC279-A75A-48AF-BC4C-D359BC0CFCA3}" type="datetimeFigureOut">
              <a:rPr lang="en-US" smtClean="0"/>
              <a:t>7/7/2018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15D15E8-9624-4269-B1E0-D9EA46EAE33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F3AC279-A75A-48AF-BC4C-D359BC0CFCA3}" type="datetimeFigureOut">
              <a:rPr lang="en-US" smtClean="0"/>
              <a:t>7/7/2018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15D15E8-9624-4269-B1E0-D9EA46EAE338}"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F3AC279-A75A-48AF-BC4C-D359BC0CFCA3}" type="datetimeFigureOut">
              <a:rPr lang="en-US" smtClean="0"/>
              <a:t>7/7/2018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15D15E8-9624-4269-B1E0-D9EA46EAE3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F3AC279-A75A-48AF-BC4C-D359BC0CFCA3}" type="datetimeFigureOut">
              <a:rPr lang="en-US" smtClean="0"/>
              <a:t>7/7/2018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5D15E8-9624-4269-B1E0-D9EA46EAE33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F3AC279-A75A-48AF-BC4C-D359BC0CFCA3}" type="datetimeFigureOut">
              <a:rPr lang="en-US" smtClean="0"/>
              <a:t>7/7/2018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15D15E8-9624-4269-B1E0-D9EA46EAE33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F3AC279-A75A-48AF-BC4C-D359BC0CFCA3}" type="datetimeFigureOut">
              <a:rPr lang="en-US" smtClean="0"/>
              <a:t>7/7/2018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15D15E8-9624-4269-B1E0-D9EA46EAE33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829761"/>
          </a:xfrm>
        </p:spPr>
        <p:txBody>
          <a:bodyPr>
            <a:normAutofit/>
          </a:bodyPr>
          <a:lstStyle/>
          <a:p>
            <a:pPr algn="l"/>
            <a:r>
              <a:rPr lang="en-US" sz="3600" dirty="0" smtClean="0"/>
              <a:t>War of the Worldviews</a:t>
            </a:r>
            <a:endParaRPr lang="en-US" sz="3600" dirty="0"/>
          </a:p>
        </p:txBody>
      </p:sp>
      <p:sp>
        <p:nvSpPr>
          <p:cNvPr id="3" name="Subtitle 2"/>
          <p:cNvSpPr>
            <a:spLocks noGrp="1"/>
          </p:cNvSpPr>
          <p:nvPr>
            <p:ph type="subTitle" idx="1"/>
          </p:nvPr>
        </p:nvSpPr>
        <p:spPr>
          <a:xfrm>
            <a:off x="685800" y="3581400"/>
            <a:ext cx="7772400" cy="1199704"/>
          </a:xfrm>
        </p:spPr>
        <p:txBody>
          <a:bodyPr/>
          <a:lstStyle/>
          <a:p>
            <a:pPr algn="l"/>
            <a:r>
              <a:rPr lang="en-US" dirty="0" smtClean="0"/>
              <a:t>Keith Rice</a:t>
            </a:r>
            <a:endParaRPr lang="en-US" dirty="0"/>
          </a:p>
        </p:txBody>
      </p:sp>
    </p:spTree>
    <p:extLst>
      <p:ext uri="{BB962C8B-B14F-4D97-AF65-F5344CB8AC3E}">
        <p14:creationId xmlns:p14="http://schemas.microsoft.com/office/powerpoint/2010/main" val="3220718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Three ways to respond to a godless culture:</a:t>
            </a:r>
          </a:p>
          <a:p>
            <a:endParaRPr lang="en-US" dirty="0" smtClean="0"/>
          </a:p>
          <a:p>
            <a:r>
              <a:rPr lang="en-US" dirty="0" smtClean="0"/>
              <a:t>Offended </a:t>
            </a:r>
            <a:r>
              <a:rPr lang="en-US" dirty="0" smtClean="0">
                <a:sym typeface="Wingdings" panose="05000000000000000000" pitchFamily="2" charset="2"/>
              </a:rPr>
              <a:t> Withdraw</a:t>
            </a:r>
          </a:p>
          <a:p>
            <a:r>
              <a:rPr lang="en-US" dirty="0" smtClean="0">
                <a:sym typeface="Wingdings" panose="05000000000000000000" pitchFamily="2" charset="2"/>
              </a:rPr>
              <a:t>Delighted  Assimilate</a:t>
            </a:r>
          </a:p>
          <a:p>
            <a:r>
              <a:rPr lang="en-US" dirty="0" smtClean="0">
                <a:sym typeface="Wingdings" panose="05000000000000000000" pitchFamily="2" charset="2"/>
              </a:rPr>
              <a:t>Distressed  Engage</a:t>
            </a:r>
          </a:p>
          <a:p>
            <a:endParaRPr lang="en-US" dirty="0">
              <a:sym typeface="Wingdings" panose="05000000000000000000" pitchFamily="2" charset="2"/>
            </a:endParaRPr>
          </a:p>
          <a:p>
            <a:r>
              <a:rPr lang="en-US" dirty="0" smtClean="0">
                <a:sym typeface="Wingdings" panose="05000000000000000000" pitchFamily="2" charset="2"/>
              </a:rPr>
              <a:t>Paul’s </a:t>
            </a:r>
            <a:r>
              <a:rPr lang="en-US" i="1" dirty="0" smtClean="0">
                <a:sym typeface="Wingdings" panose="05000000000000000000" pitchFamily="2" charset="2"/>
              </a:rPr>
              <a:t>motivation</a:t>
            </a:r>
            <a:r>
              <a:rPr lang="en-US" dirty="0" smtClean="0">
                <a:sym typeface="Wingdings" panose="05000000000000000000" pitchFamily="2" charset="2"/>
              </a:rPr>
              <a:t> (distress) moved him to </a:t>
            </a:r>
            <a:r>
              <a:rPr lang="en-US" i="1" dirty="0" smtClean="0">
                <a:sym typeface="Wingdings" panose="05000000000000000000" pitchFamily="2" charset="2"/>
              </a:rPr>
              <a:t>action</a:t>
            </a:r>
            <a:r>
              <a:rPr lang="en-US" dirty="0" smtClean="0">
                <a:sym typeface="Wingdings" panose="05000000000000000000" pitchFamily="2" charset="2"/>
              </a:rPr>
              <a:t> (engagement)</a:t>
            </a:r>
            <a:endParaRPr lang="en-US" dirty="0"/>
          </a:p>
        </p:txBody>
      </p:sp>
      <p:sp>
        <p:nvSpPr>
          <p:cNvPr id="3" name="Title 2"/>
          <p:cNvSpPr>
            <a:spLocks noGrp="1"/>
          </p:cNvSpPr>
          <p:nvPr>
            <p:ph type="title"/>
          </p:nvPr>
        </p:nvSpPr>
        <p:spPr/>
        <p:txBody>
          <a:bodyPr/>
          <a:lstStyle/>
          <a:p>
            <a:r>
              <a:rPr lang="en-US" dirty="0" smtClean="0"/>
              <a:t>Three Responses to Culture</a:t>
            </a:r>
            <a:endParaRPr lang="en-US" dirty="0"/>
          </a:p>
        </p:txBody>
      </p:sp>
    </p:spTree>
    <p:extLst>
      <p:ext uri="{BB962C8B-B14F-4D97-AF65-F5344CB8AC3E}">
        <p14:creationId xmlns:p14="http://schemas.microsoft.com/office/powerpoint/2010/main" val="250875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7228556"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3564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Apologetics is rationally contending for the truth of the Christian </a:t>
            </a:r>
            <a:r>
              <a:rPr lang="en-US" b="1" dirty="0" smtClean="0"/>
              <a:t>worldview</a:t>
            </a:r>
            <a:r>
              <a:rPr lang="en-US" dirty="0" smtClean="0"/>
              <a:t>.</a:t>
            </a:r>
          </a:p>
          <a:p>
            <a:endParaRPr lang="en-US" dirty="0" smtClean="0"/>
          </a:p>
          <a:p>
            <a:r>
              <a:rPr lang="en-US" dirty="0" smtClean="0"/>
              <a:t>1 Peter 3:15, 2 Cor. 10:4-5, Jude 3</a:t>
            </a:r>
          </a:p>
          <a:p>
            <a:endParaRPr lang="en-US" dirty="0"/>
          </a:p>
          <a:p>
            <a:r>
              <a:rPr lang="en-US" dirty="0" smtClean="0"/>
              <a:t>“But sanctify the Lord God in your hearts”</a:t>
            </a:r>
          </a:p>
          <a:p>
            <a:endParaRPr lang="en-US" dirty="0"/>
          </a:p>
          <a:p>
            <a:r>
              <a:rPr lang="en-US" dirty="0" smtClean="0"/>
              <a:t>Christ is Lord even when we’re persuading others that Christ is Lord!</a:t>
            </a:r>
          </a:p>
        </p:txBody>
      </p:sp>
      <p:sp>
        <p:nvSpPr>
          <p:cNvPr id="3" name="Title 2"/>
          <p:cNvSpPr>
            <a:spLocks noGrp="1"/>
          </p:cNvSpPr>
          <p:nvPr>
            <p:ph type="title"/>
          </p:nvPr>
        </p:nvSpPr>
        <p:spPr/>
        <p:txBody>
          <a:bodyPr/>
          <a:lstStyle/>
          <a:p>
            <a:r>
              <a:rPr lang="en-US" dirty="0" smtClean="0"/>
              <a:t>Last Week Summary</a:t>
            </a:r>
            <a:endParaRPr lang="en-US" dirty="0"/>
          </a:p>
        </p:txBody>
      </p:sp>
    </p:spTree>
    <p:extLst>
      <p:ext uri="{BB962C8B-B14F-4D97-AF65-F5344CB8AC3E}">
        <p14:creationId xmlns:p14="http://schemas.microsoft.com/office/powerpoint/2010/main" val="11122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a:bodyPr>
          <a:lstStyle/>
          <a:p>
            <a:r>
              <a:rPr lang="en-US" dirty="0" smtClean="0"/>
              <a:t>The entire set of beliefs that determines how we explain and interpret our experience.</a:t>
            </a:r>
            <a:endParaRPr lang="en-US" dirty="0"/>
          </a:p>
          <a:p>
            <a:pPr marL="109728" indent="0">
              <a:buNone/>
            </a:pPr>
            <a:endParaRPr lang="en-US" dirty="0" smtClean="0"/>
          </a:p>
          <a:p>
            <a:r>
              <a:rPr lang="en-US" dirty="0" smtClean="0"/>
              <a:t>Not to be confused with a “worldly-view”</a:t>
            </a:r>
            <a:endParaRPr lang="en-US" dirty="0"/>
          </a:p>
          <a:p>
            <a:pPr marL="109728" indent="0">
              <a:buNone/>
            </a:pPr>
            <a:endParaRPr lang="en-US" dirty="0"/>
          </a:p>
          <a:p>
            <a:r>
              <a:rPr lang="en-US" dirty="0" smtClean="0"/>
              <a:t>The “eyes” through which we view the world.</a:t>
            </a:r>
          </a:p>
          <a:p>
            <a:endParaRPr lang="en-US" dirty="0"/>
          </a:p>
          <a:p>
            <a:r>
              <a:rPr lang="en-US" dirty="0" smtClean="0"/>
              <a:t>Everyone has a worldview.</a:t>
            </a:r>
          </a:p>
          <a:p>
            <a:endParaRPr lang="en-US" dirty="0"/>
          </a:p>
          <a:p>
            <a:r>
              <a:rPr lang="en-US" dirty="0" smtClean="0"/>
              <a:t>Worldviews are not easily changed.</a:t>
            </a:r>
            <a:endParaRPr lang="en-US" dirty="0"/>
          </a:p>
        </p:txBody>
      </p:sp>
      <p:sp>
        <p:nvSpPr>
          <p:cNvPr id="3" name="Title 2"/>
          <p:cNvSpPr>
            <a:spLocks noGrp="1"/>
          </p:cNvSpPr>
          <p:nvPr>
            <p:ph type="title"/>
          </p:nvPr>
        </p:nvSpPr>
        <p:spPr/>
        <p:txBody>
          <a:bodyPr/>
          <a:lstStyle/>
          <a:p>
            <a:r>
              <a:rPr lang="en-US" dirty="0" smtClean="0"/>
              <a:t>What’s A Worldview?</a:t>
            </a:r>
            <a:endParaRPr lang="en-US" dirty="0"/>
          </a:p>
        </p:txBody>
      </p:sp>
    </p:spTree>
    <p:extLst>
      <p:ext uri="{BB962C8B-B14F-4D97-AF65-F5344CB8AC3E}">
        <p14:creationId xmlns:p14="http://schemas.microsoft.com/office/powerpoint/2010/main" val="192123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MEANING</a:t>
            </a:r>
            <a:r>
              <a:rPr lang="en-US" dirty="0"/>
              <a:t>: What is my purpose?</a:t>
            </a:r>
          </a:p>
          <a:p>
            <a:endParaRPr lang="en-US" dirty="0" smtClean="0"/>
          </a:p>
          <a:p>
            <a:r>
              <a:rPr lang="en-US" dirty="0" smtClean="0"/>
              <a:t>MORALITY</a:t>
            </a:r>
            <a:r>
              <a:rPr lang="en-US" dirty="0"/>
              <a:t>: How should I live? (ethics)</a:t>
            </a:r>
          </a:p>
          <a:p>
            <a:endParaRPr lang="en-US" dirty="0" smtClean="0"/>
          </a:p>
          <a:p>
            <a:r>
              <a:rPr lang="en-US" dirty="0" smtClean="0"/>
              <a:t>KNOWLEDGE</a:t>
            </a:r>
            <a:r>
              <a:rPr lang="en-US" dirty="0"/>
              <a:t>: What is </a:t>
            </a:r>
            <a:r>
              <a:rPr lang="en-US" dirty="0" smtClean="0"/>
              <a:t>true? (epistemology)</a:t>
            </a:r>
          </a:p>
          <a:p>
            <a:endParaRPr lang="en-US" dirty="0" smtClean="0"/>
          </a:p>
          <a:p>
            <a:r>
              <a:rPr lang="en-US" dirty="0" smtClean="0"/>
              <a:t>REALITY</a:t>
            </a:r>
            <a:r>
              <a:rPr lang="en-US" dirty="0"/>
              <a:t>: What is real? (metaphysics</a:t>
            </a:r>
            <a:r>
              <a:rPr lang="en-US" dirty="0" smtClean="0"/>
              <a:t>)</a:t>
            </a:r>
          </a:p>
          <a:p>
            <a:endParaRPr lang="en-US" dirty="0"/>
          </a:p>
          <a:p>
            <a:r>
              <a:rPr lang="en-US" dirty="0" smtClean="0"/>
              <a:t>HISTORY</a:t>
            </a:r>
            <a:r>
              <a:rPr lang="en-US" dirty="0"/>
              <a:t>: Where did everything come from and what’s in store for the future?</a:t>
            </a:r>
          </a:p>
          <a:p>
            <a:endParaRPr lang="en-US" dirty="0"/>
          </a:p>
        </p:txBody>
      </p:sp>
      <p:sp>
        <p:nvSpPr>
          <p:cNvPr id="3" name="Title 2"/>
          <p:cNvSpPr>
            <a:spLocks noGrp="1"/>
          </p:cNvSpPr>
          <p:nvPr>
            <p:ph type="title"/>
          </p:nvPr>
        </p:nvSpPr>
        <p:spPr/>
        <p:txBody>
          <a:bodyPr/>
          <a:lstStyle/>
          <a:p>
            <a:r>
              <a:rPr lang="en-US" dirty="0" smtClean="0"/>
              <a:t>Worldview “X-ray” Questions</a:t>
            </a:r>
            <a:endParaRPr lang="en-US" dirty="0"/>
          </a:p>
        </p:txBody>
      </p:sp>
    </p:spTree>
    <p:extLst>
      <p:ext uri="{BB962C8B-B14F-4D97-AF65-F5344CB8AC3E}">
        <p14:creationId xmlns:p14="http://schemas.microsoft.com/office/powerpoint/2010/main" val="385071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lnSpcReduction="10000"/>
          </a:bodyPr>
          <a:lstStyle/>
          <a:p>
            <a:pPr lvl="0"/>
            <a:r>
              <a:rPr lang="en-US" dirty="0" smtClean="0"/>
              <a:t>Very high level categorization (Dr. Bill Brown):</a:t>
            </a:r>
          </a:p>
          <a:p>
            <a:pPr lvl="0"/>
            <a:endParaRPr lang="en-US" dirty="0" smtClean="0"/>
          </a:p>
          <a:p>
            <a:r>
              <a:rPr lang="en-US" dirty="0" smtClean="0"/>
              <a:t>Theism</a:t>
            </a:r>
          </a:p>
          <a:p>
            <a:pPr lvl="1"/>
            <a:r>
              <a:rPr lang="en-US" dirty="0" smtClean="0"/>
              <a:t>Christianity, Catholicism, Mormonism, Islam, Judaism, “moralistic therapeutic deism”</a:t>
            </a:r>
          </a:p>
          <a:p>
            <a:pPr lvl="1"/>
            <a:endParaRPr lang="en-US" dirty="0" smtClean="0"/>
          </a:p>
          <a:p>
            <a:r>
              <a:rPr lang="en-US" dirty="0" smtClean="0"/>
              <a:t>Naturalism</a:t>
            </a:r>
          </a:p>
          <a:p>
            <a:pPr lvl="1"/>
            <a:r>
              <a:rPr lang="en-US" dirty="0" smtClean="0"/>
              <a:t>Secular humanism, Marxism, postmodernism</a:t>
            </a:r>
            <a:endParaRPr lang="en-US" dirty="0"/>
          </a:p>
          <a:p>
            <a:pPr lvl="1"/>
            <a:endParaRPr lang="en-US" dirty="0" smtClean="0"/>
          </a:p>
          <a:p>
            <a:r>
              <a:rPr lang="en-US" dirty="0" smtClean="0"/>
              <a:t>Transcendentalism</a:t>
            </a:r>
          </a:p>
          <a:p>
            <a:pPr lvl="1"/>
            <a:r>
              <a:rPr lang="en-US" dirty="0" smtClean="0"/>
              <a:t>Eastern religions, New Age, pantheism, paganism, mysticism</a:t>
            </a:r>
          </a:p>
        </p:txBody>
      </p:sp>
      <p:sp>
        <p:nvSpPr>
          <p:cNvPr id="3" name="Title 2"/>
          <p:cNvSpPr>
            <a:spLocks noGrp="1"/>
          </p:cNvSpPr>
          <p:nvPr>
            <p:ph type="title"/>
          </p:nvPr>
        </p:nvSpPr>
        <p:spPr/>
        <p:txBody>
          <a:bodyPr/>
          <a:lstStyle/>
          <a:p>
            <a:r>
              <a:rPr lang="en-US" dirty="0" smtClean="0"/>
              <a:t>Popular Worldview Categories</a:t>
            </a:r>
            <a:endParaRPr lang="en-US" dirty="0"/>
          </a:p>
        </p:txBody>
      </p:sp>
    </p:spTree>
    <p:extLst>
      <p:ext uri="{BB962C8B-B14F-4D97-AF65-F5344CB8AC3E}">
        <p14:creationId xmlns:p14="http://schemas.microsoft.com/office/powerpoint/2010/main" val="273532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457200"/>
            <a:ext cx="4038600" cy="196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397189"/>
            <a:ext cx="3810000" cy="1966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432583"/>
            <a:ext cx="3429000" cy="1918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651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026" name="Picture 2" descr="Image result for understanding the times david noe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33350"/>
            <a:ext cx="4591050"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937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Is this how scripture categorizes worldviews?</a:t>
            </a:r>
          </a:p>
          <a:p>
            <a:pPr lvl="1"/>
            <a:r>
              <a:rPr lang="en-US" dirty="0" smtClean="0"/>
              <a:t>1 Cor. 1:20-25, Prov. 1:7, Col. 2:3, 8, Eph. 2:1-2</a:t>
            </a:r>
          </a:p>
          <a:p>
            <a:endParaRPr lang="en-US" dirty="0"/>
          </a:p>
          <a:p>
            <a:r>
              <a:rPr lang="en-US" dirty="0" smtClean="0"/>
              <a:t>Scriptural categorization:</a:t>
            </a:r>
          </a:p>
          <a:p>
            <a:pPr lvl="1"/>
            <a:r>
              <a:rPr lang="en-US" dirty="0" smtClean="0"/>
              <a:t>Christianity</a:t>
            </a:r>
          </a:p>
          <a:p>
            <a:pPr lvl="1"/>
            <a:r>
              <a:rPr lang="en-US" dirty="0" smtClean="0"/>
              <a:t>Non-Christianity</a:t>
            </a:r>
          </a:p>
          <a:p>
            <a:pPr lvl="1"/>
            <a:endParaRPr lang="en-US" dirty="0"/>
          </a:p>
          <a:p>
            <a:r>
              <a:rPr lang="en-US" dirty="0" smtClean="0"/>
              <a:t>Key point: There are, fundamentally, only two worldviews</a:t>
            </a:r>
            <a:endParaRPr lang="en-US" dirty="0"/>
          </a:p>
        </p:txBody>
      </p:sp>
      <p:sp>
        <p:nvSpPr>
          <p:cNvPr id="3" name="Title 2"/>
          <p:cNvSpPr>
            <a:spLocks noGrp="1"/>
          </p:cNvSpPr>
          <p:nvPr>
            <p:ph type="title"/>
          </p:nvPr>
        </p:nvSpPr>
        <p:spPr/>
        <p:txBody>
          <a:bodyPr/>
          <a:lstStyle/>
          <a:p>
            <a:r>
              <a:rPr lang="en-US" dirty="0" smtClean="0"/>
              <a:t>Scriptural Worldview Categories</a:t>
            </a:r>
            <a:endParaRPr lang="en-US" dirty="0"/>
          </a:p>
        </p:txBody>
      </p:sp>
    </p:spTree>
    <p:extLst>
      <p:ext uri="{BB962C8B-B14F-4D97-AF65-F5344CB8AC3E}">
        <p14:creationId xmlns:p14="http://schemas.microsoft.com/office/powerpoint/2010/main" val="411216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Most cultures have a prevailing worldview</a:t>
            </a:r>
          </a:p>
          <a:p>
            <a:endParaRPr lang="en-US" dirty="0"/>
          </a:p>
          <a:p>
            <a:r>
              <a:rPr lang="en-US" dirty="0" smtClean="0"/>
              <a:t>In scripture, the most effective evangelists and apologists “understood the times”</a:t>
            </a:r>
          </a:p>
          <a:p>
            <a:endParaRPr lang="en-US" dirty="0"/>
          </a:p>
          <a:p>
            <a:r>
              <a:rPr lang="en-US" dirty="0"/>
              <a:t>1 Ch. </a:t>
            </a:r>
            <a:r>
              <a:rPr lang="en-US" dirty="0" smtClean="0"/>
              <a:t>12:20,32, </a:t>
            </a:r>
            <a:r>
              <a:rPr lang="en-US" dirty="0"/>
              <a:t>Dan. </a:t>
            </a:r>
            <a:r>
              <a:rPr lang="en-US" dirty="0"/>
              <a:t>1:17,20, Acts </a:t>
            </a:r>
            <a:r>
              <a:rPr lang="en-US" dirty="0" smtClean="0"/>
              <a:t>17:16-17</a:t>
            </a:r>
          </a:p>
        </p:txBody>
      </p:sp>
      <p:sp>
        <p:nvSpPr>
          <p:cNvPr id="3" name="Title 2"/>
          <p:cNvSpPr>
            <a:spLocks noGrp="1"/>
          </p:cNvSpPr>
          <p:nvPr>
            <p:ph type="title"/>
          </p:nvPr>
        </p:nvSpPr>
        <p:spPr/>
        <p:txBody>
          <a:bodyPr/>
          <a:lstStyle/>
          <a:p>
            <a:r>
              <a:rPr lang="en-US" dirty="0" smtClean="0"/>
              <a:t>Engaging Culture Biblically</a:t>
            </a:r>
            <a:endParaRPr lang="en-US" dirty="0"/>
          </a:p>
        </p:txBody>
      </p:sp>
    </p:spTree>
    <p:extLst>
      <p:ext uri="{BB962C8B-B14F-4D97-AF65-F5344CB8AC3E}">
        <p14:creationId xmlns:p14="http://schemas.microsoft.com/office/powerpoint/2010/main" val="276057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2338</TotalTime>
  <Words>332</Words>
  <Application>Microsoft Office PowerPoint</Application>
  <PresentationFormat>On-screen Show (4:3)</PresentationFormat>
  <Paragraphs>83</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Concourse</vt:lpstr>
      <vt:lpstr>War of the Worldviews</vt:lpstr>
      <vt:lpstr>Last Week Summary</vt:lpstr>
      <vt:lpstr>What’s A Worldview?</vt:lpstr>
      <vt:lpstr>Worldview “X-ray” Questions</vt:lpstr>
      <vt:lpstr>Popular Worldview Categories</vt:lpstr>
      <vt:lpstr>PowerPoint Presentation</vt:lpstr>
      <vt:lpstr>PowerPoint Presentation</vt:lpstr>
      <vt:lpstr>Scriptural Worldview Categories</vt:lpstr>
      <vt:lpstr>Engaging Culture Biblically</vt:lpstr>
      <vt:lpstr>Three Responses to Culture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cadsharp</dc:creator>
  <cp:lastModifiedBy>Operator</cp:lastModifiedBy>
  <cp:revision>58</cp:revision>
  <dcterms:created xsi:type="dcterms:W3CDTF">2018-02-18T07:46:11Z</dcterms:created>
  <dcterms:modified xsi:type="dcterms:W3CDTF">2018-07-08T16:28:39Z</dcterms:modified>
</cp:coreProperties>
</file>