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56" r:id="rId2"/>
    <p:sldId id="257" r:id="rId3"/>
    <p:sldId id="259" r:id="rId4"/>
    <p:sldId id="258" r:id="rId5"/>
    <p:sldId id="263" r:id="rId6"/>
    <p:sldId id="260" r:id="rId7"/>
    <p:sldId id="261" r:id="rId8"/>
    <p:sldId id="262"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345" autoAdjust="0"/>
  </p:normalViewPr>
  <p:slideViewPr>
    <p:cSldViewPr>
      <p:cViewPr varScale="1">
        <p:scale>
          <a:sx n="44" d="100"/>
          <a:sy n="44" d="100"/>
        </p:scale>
        <p:origin x="-191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591721-1E8F-4168-9462-0FDE949C1E6B}" type="datetimeFigureOut">
              <a:rPr lang="en-US" smtClean="0"/>
              <a:t>7/1/2018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D81956-8B13-4708-940E-D56BA06450A3}" type="slidenum">
              <a:rPr lang="en-US" smtClean="0"/>
              <a:t>‹#›</a:t>
            </a:fld>
            <a:endParaRPr lang="en-US"/>
          </a:p>
        </p:txBody>
      </p:sp>
    </p:spTree>
    <p:extLst>
      <p:ext uri="{BB962C8B-B14F-4D97-AF65-F5344CB8AC3E}">
        <p14:creationId xmlns:p14="http://schemas.microsoft.com/office/powerpoint/2010/main" val="82498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7EFE8-FD51-44B6-9188-AD6B92220F66}" type="datetimeFigureOut">
              <a:rPr lang="en-US" smtClean="0"/>
              <a:t>6/30/2018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1D978-2742-4AD8-BF02-78F9319261C0}" type="slidenum">
              <a:rPr lang="en-US" smtClean="0"/>
              <a:t>‹#›</a:t>
            </a:fld>
            <a:endParaRPr lang="en-US"/>
          </a:p>
        </p:txBody>
      </p:sp>
    </p:spTree>
    <p:extLst>
      <p:ext uri="{BB962C8B-B14F-4D97-AF65-F5344CB8AC3E}">
        <p14:creationId xmlns:p14="http://schemas.microsoft.com/office/powerpoint/2010/main" val="353075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a:t>
            </a:fld>
            <a:endParaRPr lang="en-US"/>
          </a:p>
        </p:txBody>
      </p:sp>
    </p:spTree>
    <p:extLst>
      <p:ext uri="{BB962C8B-B14F-4D97-AF65-F5344CB8AC3E}">
        <p14:creationId xmlns:p14="http://schemas.microsoft.com/office/powerpoint/2010/main" val="108909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13</a:t>
            </a:fld>
            <a:endParaRPr lang="en-US"/>
          </a:p>
        </p:txBody>
      </p:sp>
    </p:spTree>
    <p:extLst>
      <p:ext uri="{BB962C8B-B14F-4D97-AF65-F5344CB8AC3E}">
        <p14:creationId xmlns:p14="http://schemas.microsoft.com/office/powerpoint/2010/main" val="2018132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15</a:t>
            </a:fld>
            <a:endParaRPr lang="en-US"/>
          </a:p>
        </p:txBody>
      </p:sp>
    </p:spTree>
    <p:extLst>
      <p:ext uri="{BB962C8B-B14F-4D97-AF65-F5344CB8AC3E}">
        <p14:creationId xmlns:p14="http://schemas.microsoft.com/office/powerpoint/2010/main" val="271371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2</a:t>
            </a:fld>
            <a:endParaRPr lang="en-US"/>
          </a:p>
        </p:txBody>
      </p:sp>
    </p:spTree>
    <p:extLst>
      <p:ext uri="{BB962C8B-B14F-4D97-AF65-F5344CB8AC3E}">
        <p14:creationId xmlns:p14="http://schemas.microsoft.com/office/powerpoint/2010/main" val="73770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3</a:t>
            </a:fld>
            <a:endParaRPr lang="en-US"/>
          </a:p>
        </p:txBody>
      </p:sp>
    </p:spTree>
    <p:extLst>
      <p:ext uri="{BB962C8B-B14F-4D97-AF65-F5344CB8AC3E}">
        <p14:creationId xmlns:p14="http://schemas.microsoft.com/office/powerpoint/2010/main" val="386329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5</a:t>
            </a:fld>
            <a:endParaRPr lang="en-US"/>
          </a:p>
        </p:txBody>
      </p:sp>
    </p:spTree>
    <p:extLst>
      <p:ext uri="{BB962C8B-B14F-4D97-AF65-F5344CB8AC3E}">
        <p14:creationId xmlns:p14="http://schemas.microsoft.com/office/powerpoint/2010/main" val="162843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6</a:t>
            </a:fld>
            <a:endParaRPr lang="en-US"/>
          </a:p>
        </p:txBody>
      </p:sp>
    </p:spTree>
    <p:extLst>
      <p:ext uri="{BB962C8B-B14F-4D97-AF65-F5344CB8AC3E}">
        <p14:creationId xmlns:p14="http://schemas.microsoft.com/office/powerpoint/2010/main" val="343823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9</a:t>
            </a:fld>
            <a:endParaRPr lang="en-US"/>
          </a:p>
        </p:txBody>
      </p:sp>
    </p:spTree>
    <p:extLst>
      <p:ext uri="{BB962C8B-B14F-4D97-AF65-F5344CB8AC3E}">
        <p14:creationId xmlns:p14="http://schemas.microsoft.com/office/powerpoint/2010/main" val="116373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Intellectual: the</a:t>
            </a:r>
            <a:r>
              <a:rPr lang="en-US" baseline="0" dirty="0" smtClean="0"/>
              <a:t> battleground is in the mind.</a:t>
            </a:r>
          </a:p>
          <a:p>
            <a:endParaRPr lang="en-US" baseline="0"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"Christians argue with unbelievers, we do not arrest them. Christians answer unbelievers, we do not apprehend them.  Christians consider, we do not capture.  Christians debate and discuss, we do not detain.  Christians explain, we do not execute.  Christians intercede, we do not incarcerate.  Christians pray, we do not punish.  Christians reason, we do not retaliate.  Christians speak, we do not seize.  Christians teach, we do not torture." –John Robbins,</a:t>
            </a:r>
            <a:r>
              <a:rPr lang="en-US" sz="1200" kern="1200" baseline="0" dirty="0" smtClean="0">
                <a:solidFill>
                  <a:schemeClr val="tx1"/>
                </a:solidFill>
                <a:effectLst/>
                <a:latin typeface="+mn-lt"/>
                <a:ea typeface="+mn-ea"/>
                <a:cs typeface="+mn-cs"/>
              </a:rPr>
              <a:t> Trinity Foundation</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Truth: Testimonial apologetics can emphasize pragmatism.</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Truth: It may be worth defending John Calvin or Martin Luther or some other Christian who is under attack as an act of brotherly love and desire to not see someone slandered, but this is not apologetics.</a:t>
            </a:r>
          </a:p>
        </p:txBody>
      </p:sp>
      <p:sp>
        <p:nvSpPr>
          <p:cNvPr id="4" name="Slide Number Placeholder 3"/>
          <p:cNvSpPr>
            <a:spLocks noGrp="1"/>
          </p:cNvSpPr>
          <p:nvPr>
            <p:ph type="sldNum" sz="quarter" idx="10"/>
          </p:nvPr>
        </p:nvSpPr>
        <p:spPr/>
        <p:txBody>
          <a:bodyPr/>
          <a:lstStyle/>
          <a:p>
            <a:fld id="{9961D978-2742-4AD8-BF02-78F9319261C0}" type="slidenum">
              <a:rPr lang="en-US" smtClean="0"/>
              <a:t>10</a:t>
            </a:fld>
            <a:endParaRPr lang="en-US"/>
          </a:p>
        </p:txBody>
      </p:sp>
    </p:spTree>
    <p:extLst>
      <p:ext uri="{BB962C8B-B14F-4D97-AF65-F5344CB8AC3E}">
        <p14:creationId xmlns:p14="http://schemas.microsoft.com/office/powerpoint/2010/main" val="43938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Christian cultures there is a decidedly anti-intellectual bent.</a:t>
            </a:r>
            <a:r>
              <a:rPr lang="en-US" baseline="0" dirty="0" smtClean="0"/>
              <a:t> An emphasis on emotions, feeling, and experience rather thinking, knowing, and doctrine.</a:t>
            </a:r>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11</a:t>
            </a:fld>
            <a:endParaRPr lang="en-US"/>
          </a:p>
        </p:txBody>
      </p:sp>
    </p:spTree>
    <p:extLst>
      <p:ext uri="{BB962C8B-B14F-4D97-AF65-F5344CB8AC3E}">
        <p14:creationId xmlns:p14="http://schemas.microsoft.com/office/powerpoint/2010/main" val="188561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Who: Every believer is equipped to “cast down imaginations” and “contend for the faith”, not because we are so wise and articulate (1 </a:t>
            </a:r>
            <a:r>
              <a:rPr lang="en-US" sz="1200" kern="1200" dirty="0" err="1" smtClean="0">
                <a:solidFill>
                  <a:schemeClr val="tx1"/>
                </a:solidFill>
                <a:effectLst/>
                <a:latin typeface="+mn-lt"/>
                <a:ea typeface="+mn-ea"/>
                <a:cs typeface="+mn-cs"/>
              </a:rPr>
              <a:t>Cor</a:t>
            </a:r>
            <a:r>
              <a:rPr lang="en-US" sz="1200" kern="1200" dirty="0" smtClean="0">
                <a:solidFill>
                  <a:schemeClr val="tx1"/>
                </a:solidFill>
                <a:effectLst/>
                <a:latin typeface="+mn-lt"/>
                <a:ea typeface="+mn-ea"/>
                <a:cs typeface="+mn-cs"/>
              </a:rPr>
              <a:t> 2) but because God’s word is “sharper than any two-edged sword”</a:t>
            </a:r>
            <a:r>
              <a:rPr lang="en-US" sz="1200" kern="1200" baseline="0" dirty="0" smtClean="0">
                <a:solidFill>
                  <a:schemeClr val="tx1"/>
                </a:solidFill>
                <a:effectLst/>
                <a:latin typeface="+mn-lt"/>
                <a:ea typeface="+mn-ea"/>
                <a:cs typeface="+mn-cs"/>
              </a:rPr>
              <a:t> and it does not return void.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61D978-2742-4AD8-BF02-78F9319261C0}" type="slidenum">
              <a:rPr lang="en-US" smtClean="0"/>
              <a:t>12</a:t>
            </a:fld>
            <a:endParaRPr lang="en-US"/>
          </a:p>
        </p:txBody>
      </p:sp>
    </p:spTree>
    <p:extLst>
      <p:ext uri="{BB962C8B-B14F-4D97-AF65-F5344CB8AC3E}">
        <p14:creationId xmlns:p14="http://schemas.microsoft.com/office/powerpoint/2010/main" val="3015864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3AC279-A75A-48AF-BC4C-D359BC0CFCA3}" type="datetimeFigureOut">
              <a:rPr lang="en-US" smtClean="0"/>
              <a:t>6/30/2018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15D15E8-9624-4269-B1E0-D9EA46EAE3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6/30/2018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6/30/2018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6/30/2018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6/30/2018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3AC279-A75A-48AF-BC4C-D359BC0CFCA3}" type="datetimeFigureOut">
              <a:rPr lang="en-US" smtClean="0"/>
              <a:t>6/30/2018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3AC279-A75A-48AF-BC4C-D359BC0CFCA3}" type="datetimeFigureOut">
              <a:rPr lang="en-US" smtClean="0"/>
              <a:t>6/30/2018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3AC279-A75A-48AF-BC4C-D359BC0CFCA3}" type="datetimeFigureOut">
              <a:rPr lang="en-US" smtClean="0"/>
              <a:t>6/30/2018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3AC279-A75A-48AF-BC4C-D359BC0CFCA3}" type="datetimeFigureOut">
              <a:rPr lang="en-US" smtClean="0"/>
              <a:t>6/30/2018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3AC279-A75A-48AF-BC4C-D359BC0CFCA3}" type="datetimeFigureOut">
              <a:rPr lang="en-US" smtClean="0"/>
              <a:t>6/30/2018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3AC279-A75A-48AF-BC4C-D359BC0CFCA3}" type="datetimeFigureOut">
              <a:rPr lang="en-US" smtClean="0"/>
              <a:t>6/30/2018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15D15E8-9624-4269-B1E0-D9EA46EAE33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3AC279-A75A-48AF-BC4C-D359BC0CFCA3}" type="datetimeFigureOut">
              <a:rPr lang="en-US" smtClean="0"/>
              <a:t>6/30/2018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5D15E8-9624-4269-B1E0-D9EA46EAE3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829761"/>
          </a:xfrm>
        </p:spPr>
        <p:txBody>
          <a:bodyPr>
            <a:normAutofit/>
          </a:bodyPr>
          <a:lstStyle/>
          <a:p>
            <a:pPr algn="l"/>
            <a:r>
              <a:rPr lang="en-US" sz="3600" dirty="0" smtClean="0"/>
              <a:t>Introduction to Apologetics</a:t>
            </a:r>
            <a:endParaRPr lang="en-US" sz="3600" dirty="0"/>
          </a:p>
        </p:txBody>
      </p:sp>
      <p:sp>
        <p:nvSpPr>
          <p:cNvPr id="3" name="Subtitle 2"/>
          <p:cNvSpPr>
            <a:spLocks noGrp="1"/>
          </p:cNvSpPr>
          <p:nvPr>
            <p:ph type="subTitle" idx="1"/>
          </p:nvPr>
        </p:nvSpPr>
        <p:spPr>
          <a:xfrm>
            <a:off x="685800" y="3581400"/>
            <a:ext cx="7772400" cy="1199704"/>
          </a:xfrm>
        </p:spPr>
        <p:txBody>
          <a:bodyPr/>
          <a:lstStyle/>
          <a:p>
            <a:pPr algn="l"/>
            <a:r>
              <a:rPr lang="en-US" dirty="0" smtClean="0"/>
              <a:t>Keith Rice</a:t>
            </a:r>
            <a:endParaRPr lang="en-US" dirty="0"/>
          </a:p>
        </p:txBody>
      </p:sp>
    </p:spTree>
    <p:extLst>
      <p:ext uri="{BB962C8B-B14F-4D97-AF65-F5344CB8AC3E}">
        <p14:creationId xmlns:p14="http://schemas.microsoft.com/office/powerpoint/2010/main" val="3220718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Intellectual: As opposed to physical.</a:t>
            </a:r>
            <a:endParaRPr lang="en-US" dirty="0"/>
          </a:p>
          <a:p>
            <a:endParaRPr lang="en-US" dirty="0" smtClean="0"/>
          </a:p>
          <a:p>
            <a:r>
              <a:rPr lang="en-US" dirty="0" smtClean="0"/>
              <a:t>Contend: </a:t>
            </a:r>
            <a:r>
              <a:rPr lang="en-US" dirty="0"/>
              <a:t>Emphasizes offense (polemics) and defense (“apologia</a:t>
            </a:r>
            <a:r>
              <a:rPr lang="en-US" dirty="0" smtClean="0"/>
              <a:t>”).</a:t>
            </a:r>
            <a:endParaRPr lang="en-US" dirty="0"/>
          </a:p>
          <a:p>
            <a:endParaRPr lang="en-US" dirty="0" smtClean="0"/>
          </a:p>
          <a:p>
            <a:r>
              <a:rPr lang="en-US" dirty="0" smtClean="0"/>
              <a:t>Truth</a:t>
            </a:r>
            <a:r>
              <a:rPr lang="en-US" dirty="0"/>
              <a:t>: As opposed to </a:t>
            </a:r>
            <a:r>
              <a:rPr lang="en-US" dirty="0" smtClean="0"/>
              <a:t>pragmatism, tradition, common sense, or a particular Christian.</a:t>
            </a:r>
          </a:p>
          <a:p>
            <a:endParaRPr lang="en-US" dirty="0"/>
          </a:p>
          <a:p>
            <a:r>
              <a:rPr lang="en-US" dirty="0"/>
              <a:t>Christian: As opposed to </a:t>
            </a:r>
            <a:r>
              <a:rPr lang="en-US" dirty="0" smtClean="0"/>
              <a:t>religion, theism.</a:t>
            </a:r>
            <a:endParaRPr lang="en-US" dirty="0"/>
          </a:p>
          <a:p>
            <a:endParaRPr lang="en-US" dirty="0"/>
          </a:p>
          <a:p>
            <a:r>
              <a:rPr lang="en-US" dirty="0" smtClean="0"/>
              <a:t>Worldview: As opposed to culture, gov’t. </a:t>
            </a:r>
            <a:endParaRPr lang="en-US" dirty="0"/>
          </a:p>
        </p:txBody>
      </p:sp>
      <p:sp>
        <p:nvSpPr>
          <p:cNvPr id="3" name="Title 2"/>
          <p:cNvSpPr>
            <a:spLocks noGrp="1"/>
          </p:cNvSpPr>
          <p:nvPr>
            <p:ph type="title"/>
          </p:nvPr>
        </p:nvSpPr>
        <p:spPr/>
        <p:txBody>
          <a:bodyPr/>
          <a:lstStyle/>
          <a:p>
            <a:r>
              <a:rPr lang="en-US" dirty="0" smtClean="0"/>
              <a:t>Unpacking the definition</a:t>
            </a:r>
            <a:endParaRPr lang="en-US" dirty="0"/>
          </a:p>
        </p:txBody>
      </p:sp>
    </p:spTree>
    <p:extLst>
      <p:ext uri="{BB962C8B-B14F-4D97-AF65-F5344CB8AC3E}">
        <p14:creationId xmlns:p14="http://schemas.microsoft.com/office/powerpoint/2010/main" val="1472788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Font typeface="+mj-lt"/>
              <a:buAutoNum type="arabicPeriod"/>
            </a:pPr>
            <a:r>
              <a:rPr lang="en-US" dirty="0" smtClean="0"/>
              <a:t>Exaltation</a:t>
            </a:r>
          </a:p>
          <a:p>
            <a:pPr marL="880110" lvl="1" indent="-514350"/>
            <a:r>
              <a:rPr lang="en-US" dirty="0" smtClean="0"/>
              <a:t>Worship God with our minds</a:t>
            </a:r>
          </a:p>
          <a:p>
            <a:pPr marL="880110" lvl="1" indent="-514350"/>
            <a:r>
              <a:rPr lang="en-US" dirty="0" smtClean="0"/>
              <a:t>Obey his command to apologize</a:t>
            </a:r>
          </a:p>
          <a:p>
            <a:pPr marL="880110" lvl="1" indent="-514350"/>
            <a:r>
              <a:rPr lang="en-US" dirty="0" smtClean="0"/>
              <a:t>Proclaim truth</a:t>
            </a:r>
          </a:p>
          <a:p>
            <a:pPr marL="624078" indent="-514350">
              <a:buFont typeface="+mj-lt"/>
              <a:buAutoNum type="arabicPeriod"/>
            </a:pPr>
            <a:r>
              <a:rPr lang="en-US" dirty="0" smtClean="0"/>
              <a:t>Edification</a:t>
            </a:r>
          </a:p>
          <a:p>
            <a:pPr marL="880110" lvl="1" indent="-514350"/>
            <a:r>
              <a:rPr lang="en-US" dirty="0" smtClean="0"/>
              <a:t>Strengthen church and encourage saints</a:t>
            </a:r>
          </a:p>
          <a:p>
            <a:pPr marL="624078" indent="-514350">
              <a:buFont typeface="+mj-lt"/>
              <a:buAutoNum type="arabicPeriod"/>
            </a:pPr>
            <a:r>
              <a:rPr lang="en-US" dirty="0" smtClean="0"/>
              <a:t>Evangelism</a:t>
            </a:r>
          </a:p>
          <a:p>
            <a:pPr marL="880110" lvl="1" indent="-514350"/>
            <a:r>
              <a:rPr lang="en-US" dirty="0" smtClean="0"/>
              <a:t>Exposing the self-worship of sinners and calling them to repentance and faith in the true God of knowledge</a:t>
            </a:r>
            <a:endParaRPr lang="en-US" dirty="0"/>
          </a:p>
        </p:txBody>
      </p:sp>
      <p:sp>
        <p:nvSpPr>
          <p:cNvPr id="3" name="Title 2"/>
          <p:cNvSpPr>
            <a:spLocks noGrp="1"/>
          </p:cNvSpPr>
          <p:nvPr>
            <p:ph type="title"/>
          </p:nvPr>
        </p:nvSpPr>
        <p:spPr/>
        <p:txBody>
          <a:bodyPr/>
          <a:lstStyle/>
          <a:p>
            <a:r>
              <a:rPr lang="en-US" dirty="0" smtClean="0"/>
              <a:t>Why do apologetics?</a:t>
            </a:r>
            <a:endParaRPr lang="en-US" dirty="0"/>
          </a:p>
        </p:txBody>
      </p:sp>
    </p:spTree>
    <p:extLst>
      <p:ext uri="{BB962C8B-B14F-4D97-AF65-F5344CB8AC3E}">
        <p14:creationId xmlns:p14="http://schemas.microsoft.com/office/powerpoint/2010/main" val="925011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a:t>
            </a:r>
            <a:r>
              <a:rPr lang="en-US" dirty="0" smtClean="0"/>
              <a:t> Peter, 1 Corinthians, and Jude were written to “pilgrims”, “saints”, and the “called” (elect).</a:t>
            </a:r>
          </a:p>
          <a:p>
            <a:endParaRPr lang="en-US" dirty="0" smtClean="0"/>
          </a:p>
          <a:p>
            <a:r>
              <a:rPr lang="en-US" dirty="0" smtClean="0"/>
              <a:t>Apologetics is not supposed to be for ivory-tower intellectuals and academics only.</a:t>
            </a:r>
            <a:endParaRPr lang="en-US" dirty="0"/>
          </a:p>
          <a:p>
            <a:endParaRPr lang="en-US" dirty="0"/>
          </a:p>
          <a:p>
            <a:r>
              <a:rPr lang="en-US" dirty="0" smtClean="0"/>
              <a:t>Anywhere its appropriate to talk about ideas, its appropriate to do apologetics.</a:t>
            </a:r>
          </a:p>
          <a:p>
            <a:endParaRPr lang="en-US" dirty="0"/>
          </a:p>
          <a:p>
            <a:r>
              <a:rPr lang="en-US" dirty="0" smtClean="0"/>
              <a:t>Always be ready! (1 Pet. 3:15, 2 Tim 4:1-5) </a:t>
            </a:r>
            <a:endParaRPr lang="en-US" dirty="0"/>
          </a:p>
        </p:txBody>
      </p:sp>
      <p:sp>
        <p:nvSpPr>
          <p:cNvPr id="3" name="Title 2"/>
          <p:cNvSpPr>
            <a:spLocks noGrp="1"/>
          </p:cNvSpPr>
          <p:nvPr>
            <p:ph type="title"/>
          </p:nvPr>
        </p:nvSpPr>
        <p:spPr/>
        <p:txBody>
          <a:bodyPr/>
          <a:lstStyle/>
          <a:p>
            <a:r>
              <a:rPr lang="en-US" dirty="0" smtClean="0"/>
              <a:t>Who, Where, and When?</a:t>
            </a:r>
            <a:endParaRPr lang="en-US" dirty="0"/>
          </a:p>
        </p:txBody>
      </p:sp>
    </p:spTree>
    <p:extLst>
      <p:ext uri="{BB962C8B-B14F-4D97-AF65-F5344CB8AC3E}">
        <p14:creationId xmlns:p14="http://schemas.microsoft.com/office/powerpoint/2010/main" val="2284816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Humbly</a:t>
            </a:r>
            <a:r>
              <a:rPr lang="en-US" sz="2700" dirty="0" smtClean="0"/>
              <a:t> (1 Pet. 3:15, 2 Tim. 2:25))</a:t>
            </a:r>
          </a:p>
          <a:p>
            <a:r>
              <a:rPr lang="en-US" dirty="0" smtClean="0"/>
              <a:t>Gently (2 Tim. 2:24)</a:t>
            </a:r>
            <a:endParaRPr lang="en-US" sz="2700" dirty="0" smtClean="0"/>
          </a:p>
          <a:p>
            <a:r>
              <a:rPr lang="en-US" dirty="0" smtClean="0"/>
              <a:t>Graciously (Col. 4:6)</a:t>
            </a:r>
          </a:p>
          <a:p>
            <a:r>
              <a:rPr lang="en-US" dirty="0" smtClean="0"/>
              <a:t>Boldly (Eph. 6:19-20)</a:t>
            </a:r>
          </a:p>
          <a:p>
            <a:r>
              <a:rPr lang="en-US" sz="2700" dirty="0" smtClean="0"/>
              <a:t>Wisely (2 Tim. 2:23, Prov. 26:4)</a:t>
            </a:r>
          </a:p>
          <a:p>
            <a:endParaRPr lang="en-US" dirty="0"/>
          </a:p>
          <a:p>
            <a:r>
              <a:rPr lang="en-US" dirty="0" smtClean="0"/>
              <a:t>“Sanctify the Lord God in your hearts”:</a:t>
            </a:r>
          </a:p>
          <a:p>
            <a:pPr lvl="1"/>
            <a:r>
              <a:rPr lang="en-US" dirty="0" smtClean="0"/>
              <a:t>When </a:t>
            </a:r>
            <a:r>
              <a:rPr lang="en-US" dirty="0"/>
              <a:t>we do apologetics, the </a:t>
            </a:r>
            <a:r>
              <a:rPr lang="en-US" dirty="0" smtClean="0"/>
              <a:t>preeminence </a:t>
            </a:r>
            <a:r>
              <a:rPr lang="en-US" dirty="0"/>
              <a:t>of Jesus Christ should be apparent.</a:t>
            </a:r>
          </a:p>
          <a:p>
            <a:endParaRPr lang="en-US" sz="2700" dirty="0" smtClean="0"/>
          </a:p>
        </p:txBody>
      </p:sp>
      <p:sp>
        <p:nvSpPr>
          <p:cNvPr id="3" name="Title 2"/>
          <p:cNvSpPr>
            <a:spLocks noGrp="1"/>
          </p:cNvSpPr>
          <p:nvPr>
            <p:ph type="title"/>
          </p:nvPr>
        </p:nvSpPr>
        <p:spPr/>
        <p:txBody>
          <a:bodyPr/>
          <a:lstStyle/>
          <a:p>
            <a:r>
              <a:rPr lang="en-US" dirty="0" smtClean="0"/>
              <a:t>How to do apologetics?</a:t>
            </a:r>
            <a:endParaRPr lang="en-US" dirty="0"/>
          </a:p>
        </p:txBody>
      </p:sp>
    </p:spTree>
    <p:extLst>
      <p:ext uri="{BB962C8B-B14F-4D97-AF65-F5344CB8AC3E}">
        <p14:creationId xmlns:p14="http://schemas.microsoft.com/office/powerpoint/2010/main" val="853225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14400"/>
            <a:ext cx="7924800" cy="4788091"/>
          </a:xfrm>
        </p:spPr>
        <p:txBody>
          <a:bodyPr>
            <a:normAutofit/>
          </a:bodyPr>
          <a:lstStyle/>
          <a:p>
            <a:pPr marL="109728" indent="0">
              <a:buNone/>
            </a:pPr>
            <a:r>
              <a:rPr lang="en-US" dirty="0"/>
              <a:t>“Atheists say that no one can prove the existence of God, and well, they're right. But I say no one can disprove that God exists. But the only way to debate this issue is to look at the available evidence, and that's what we're going to do. We're going to put God on trial, with Professor Radisson as the prosecutor, and me as the defense attorney, and you as the jury</a:t>
            </a:r>
            <a:r>
              <a:rPr lang="en-US" dirty="0" smtClean="0"/>
              <a:t>.” – Josh Wheaton, </a:t>
            </a:r>
            <a:r>
              <a:rPr lang="en-US" i="1" dirty="0" smtClean="0"/>
              <a:t>God’s Not Dead</a:t>
            </a:r>
            <a:endParaRPr lang="en-US" dirty="0"/>
          </a:p>
        </p:txBody>
      </p:sp>
    </p:spTree>
    <p:extLst>
      <p:ext uri="{BB962C8B-B14F-4D97-AF65-F5344CB8AC3E}">
        <p14:creationId xmlns:p14="http://schemas.microsoft.com/office/powerpoint/2010/main" val="872733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fear of the Lord is the beginning of knowledge.” (Prov. 1:7)</a:t>
            </a:r>
          </a:p>
          <a:p>
            <a:r>
              <a:rPr lang="en-US" dirty="0" smtClean="0"/>
              <a:t>“The Lord is the God knowledge.” (1 Sam. 2:3)</a:t>
            </a:r>
          </a:p>
          <a:p>
            <a:r>
              <a:rPr lang="en-US" dirty="0" smtClean="0"/>
              <a:t>“Sanctify them by your truth. Your word is truth.” (John 17:17)</a:t>
            </a:r>
          </a:p>
          <a:p>
            <a:endParaRPr lang="en-US" dirty="0"/>
          </a:p>
          <a:p>
            <a:r>
              <a:rPr lang="en-US" dirty="0" smtClean="0"/>
              <a:t>God claims that he is the ultimate arbiter of truth and our apologetic should affirm this.</a:t>
            </a:r>
            <a:endParaRPr lang="en-US" dirty="0"/>
          </a:p>
        </p:txBody>
      </p:sp>
      <p:sp>
        <p:nvSpPr>
          <p:cNvPr id="3" name="Title 2"/>
          <p:cNvSpPr>
            <a:spLocks noGrp="1"/>
          </p:cNvSpPr>
          <p:nvPr>
            <p:ph type="title"/>
          </p:nvPr>
        </p:nvSpPr>
        <p:spPr/>
        <p:txBody>
          <a:bodyPr/>
          <a:lstStyle/>
          <a:p>
            <a:r>
              <a:rPr lang="en-US" dirty="0" smtClean="0"/>
              <a:t>The Preeminence of Christ</a:t>
            </a:r>
            <a:endParaRPr lang="en-US" dirty="0"/>
          </a:p>
        </p:txBody>
      </p:sp>
    </p:spTree>
    <p:extLst>
      <p:ext uri="{BB962C8B-B14F-4D97-AF65-F5344CB8AC3E}">
        <p14:creationId xmlns:p14="http://schemas.microsoft.com/office/powerpoint/2010/main" val="3717610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en/6/6b/DaVinciCo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09600"/>
            <a:ext cx="3810000" cy="570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70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josh mcdowell evidence that demands a verdic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800" y="457200"/>
            <a:ext cx="4114800" cy="602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58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6721055" cy="579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322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alpha double hel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71" y="838200"/>
            <a:ext cx="685470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34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722855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85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2999"/>
            <a:ext cx="6400800" cy="447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107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arguing on the internet"/>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9857"/>
            <a:ext cx="7696200" cy="5638800"/>
          </a:xfrm>
          <a:prstGeom prst="rect">
            <a:avLst/>
          </a:prstGeom>
          <a:noFill/>
          <a:ln>
            <a:noFill/>
          </a:ln>
        </p:spPr>
      </p:pic>
    </p:spTree>
    <p:extLst>
      <p:ext uri="{BB962C8B-B14F-4D97-AF65-F5344CB8AC3E}">
        <p14:creationId xmlns:p14="http://schemas.microsoft.com/office/powerpoint/2010/main" val="556510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From Greek “apologia”, meaning a legal defense. Used in Acts 26:2, 1 Peter 3:15.</a:t>
            </a:r>
          </a:p>
          <a:p>
            <a:endParaRPr lang="en-US" dirty="0"/>
          </a:p>
          <a:p>
            <a:r>
              <a:rPr lang="en-US" dirty="0" smtClean="0"/>
              <a:t>Encompasses polemics as well (Jude 1:3, 2 Cor. 10:4-5)</a:t>
            </a:r>
          </a:p>
          <a:p>
            <a:endParaRPr lang="en-US" dirty="0"/>
          </a:p>
          <a:p>
            <a:r>
              <a:rPr lang="en-US" dirty="0" smtClean="0"/>
              <a:t>Is both offensive and defensive.</a:t>
            </a:r>
            <a:r>
              <a:rPr lang="en-US" dirty="0"/>
              <a:t> </a:t>
            </a:r>
            <a:r>
              <a:rPr lang="en-US" dirty="0" smtClean="0"/>
              <a:t>“Defense of the faith” is insufficient.</a:t>
            </a:r>
          </a:p>
          <a:p>
            <a:endParaRPr lang="en-US" dirty="0"/>
          </a:p>
          <a:p>
            <a:r>
              <a:rPr lang="en-US" dirty="0" smtClean="0"/>
              <a:t>Robust definition: “Intellectually </a:t>
            </a:r>
            <a:r>
              <a:rPr lang="en-US" dirty="0"/>
              <a:t>contending for the truth of the Christian worldview</a:t>
            </a:r>
            <a:r>
              <a:rPr lang="en-US" dirty="0" smtClean="0"/>
              <a:t>.”</a:t>
            </a:r>
            <a:endParaRPr lang="en-US" dirty="0"/>
          </a:p>
        </p:txBody>
      </p:sp>
      <p:sp>
        <p:nvSpPr>
          <p:cNvPr id="3" name="Title 2"/>
          <p:cNvSpPr>
            <a:spLocks noGrp="1"/>
          </p:cNvSpPr>
          <p:nvPr>
            <p:ph type="title"/>
          </p:nvPr>
        </p:nvSpPr>
        <p:spPr/>
        <p:txBody>
          <a:bodyPr/>
          <a:lstStyle/>
          <a:p>
            <a:r>
              <a:rPr lang="en-US" dirty="0" smtClean="0"/>
              <a:t>What is apologetics?</a:t>
            </a:r>
            <a:endParaRPr lang="en-US" dirty="0"/>
          </a:p>
        </p:txBody>
      </p:sp>
    </p:spTree>
    <p:extLst>
      <p:ext uri="{BB962C8B-B14F-4D97-AF65-F5344CB8AC3E}">
        <p14:creationId xmlns:p14="http://schemas.microsoft.com/office/powerpoint/2010/main" val="2577275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1510</TotalTime>
  <Words>710</Words>
  <Application>Microsoft Office PowerPoint</Application>
  <PresentationFormat>On-screen Show (4:3)</PresentationFormat>
  <Paragraphs>73</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Introduction to Apologetics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apologetics?</vt:lpstr>
      <vt:lpstr>Unpacking the definition</vt:lpstr>
      <vt:lpstr>Why do apologetics?</vt:lpstr>
      <vt:lpstr>Who, Where, and When?</vt:lpstr>
      <vt:lpstr>How to do apologetics?</vt:lpstr>
      <vt:lpstr>PowerPoint Presentation</vt:lpstr>
      <vt:lpstr>The Preeminence of Christ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cadsharp</dc:creator>
  <cp:lastModifiedBy>Operator</cp:lastModifiedBy>
  <cp:revision>44</cp:revision>
  <dcterms:created xsi:type="dcterms:W3CDTF">2018-02-18T07:46:11Z</dcterms:created>
  <dcterms:modified xsi:type="dcterms:W3CDTF">2018-07-01T12:19:36Z</dcterms:modified>
</cp:coreProperties>
</file>