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83" r:id="rId7"/>
    <p:sldId id="262" r:id="rId8"/>
    <p:sldId id="261" r:id="rId9"/>
    <p:sldId id="263" r:id="rId10"/>
    <p:sldId id="264" r:id="rId11"/>
    <p:sldId id="265" r:id="rId12"/>
    <p:sldId id="266" r:id="rId13"/>
    <p:sldId id="268" r:id="rId14"/>
    <p:sldId id="269" r:id="rId15"/>
    <p:sldId id="284" r:id="rId16"/>
    <p:sldId id="270" r:id="rId17"/>
    <p:sldId id="271" r:id="rId18"/>
    <p:sldId id="272" r:id="rId19"/>
    <p:sldId id="275" r:id="rId20"/>
    <p:sldId id="273" r:id="rId21"/>
    <p:sldId id="276" r:id="rId22"/>
    <p:sldId id="278" r:id="rId23"/>
    <p:sldId id="274" r:id="rId24"/>
    <p:sldId id="282" r:id="rId25"/>
    <p:sldId id="281" r:id="rId26"/>
    <p:sldId id="267" r:id="rId27"/>
    <p:sldId id="277"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81" autoAdjust="0"/>
  </p:normalViewPr>
  <p:slideViewPr>
    <p:cSldViewPr>
      <p:cViewPr>
        <p:scale>
          <a:sx n="44" d="100"/>
          <a:sy n="44" d="100"/>
        </p:scale>
        <p:origin x="-1258" y="-1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1F670-7D4D-4ACB-9B27-FDCEB10DC9AB}" type="datetimeFigureOut">
              <a:rPr lang="en-US" smtClean="0"/>
              <a:t>7/16/2016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6B693-2762-40D8-AFB4-611B161285C7}" type="slidenum">
              <a:rPr lang="en-US" smtClean="0"/>
              <a:t>‹#›</a:t>
            </a:fld>
            <a:endParaRPr lang="en-US"/>
          </a:p>
        </p:txBody>
      </p:sp>
    </p:spTree>
    <p:extLst>
      <p:ext uri="{BB962C8B-B14F-4D97-AF65-F5344CB8AC3E}">
        <p14:creationId xmlns:p14="http://schemas.microsoft.com/office/powerpoint/2010/main" val="411518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say Western Culture values science would be an understatement</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a:t>
            </a:fld>
            <a:endParaRPr lang="en-US"/>
          </a:p>
        </p:txBody>
      </p:sp>
    </p:spTree>
    <p:extLst>
      <p:ext uri="{BB962C8B-B14F-4D97-AF65-F5344CB8AC3E}">
        <p14:creationId xmlns:p14="http://schemas.microsoft.com/office/powerpoint/2010/main" val="328564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margin of error is chosen arbitrarily,</a:t>
            </a:r>
            <a:r>
              <a:rPr lang="en-US" baseline="0" dirty="0" smtClean="0"/>
              <a:t> the equation is chosen by the scientist.</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20</a:t>
            </a:fld>
            <a:endParaRPr lang="en-US"/>
          </a:p>
        </p:txBody>
      </p:sp>
    </p:spTree>
    <p:extLst>
      <p:ext uri="{BB962C8B-B14F-4D97-AF65-F5344CB8AC3E}">
        <p14:creationId xmlns:p14="http://schemas.microsoft.com/office/powerpoint/2010/main" val="265662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21</a:t>
            </a:fld>
            <a:endParaRPr lang="en-US"/>
          </a:p>
        </p:txBody>
      </p:sp>
    </p:spTree>
    <p:extLst>
      <p:ext uri="{BB962C8B-B14F-4D97-AF65-F5344CB8AC3E}">
        <p14:creationId xmlns:p14="http://schemas.microsoft.com/office/powerpoint/2010/main" val="224259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E=mc2, c refers to speed of light in a vacuum, but we have never measured the speed of light in a vacuum.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law of the pendulum states that the period of the swing is proportional to the square root of the length. If, however, the weight of the bob is unevenly displaced around its center, the law will not hold. The law assumes that the bob is homogeneous, that the weight is symmetrically distributed along all axes, or more technically, that the mass is concentrated at a point. No such bob exists, and hence the law is not an accurate description of any tangible pendulum. Second, the law assumes that the pendulum swings by a tensionless string. There is no such string, so that the scientific law does not describe any real pendulum. And third, the law could be true only if the pendulum swung on an axis without friction. There is no such axis. It follows, therefore, that no visible pendulum accords with the mathematical formula and that the formula is not a description of any existing pendulum." </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22</a:t>
            </a:fld>
            <a:endParaRPr lang="en-US"/>
          </a:p>
        </p:txBody>
      </p:sp>
    </p:spTree>
    <p:extLst>
      <p:ext uri="{BB962C8B-B14F-4D97-AF65-F5344CB8AC3E}">
        <p14:creationId xmlns:p14="http://schemas.microsoft.com/office/powerpoint/2010/main" val="218635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25</a:t>
            </a:fld>
            <a:endParaRPr lang="en-US"/>
          </a:p>
        </p:txBody>
      </p:sp>
    </p:spTree>
    <p:extLst>
      <p:ext uri="{BB962C8B-B14F-4D97-AF65-F5344CB8AC3E}">
        <p14:creationId xmlns:p14="http://schemas.microsoft.com/office/powerpoint/2010/main" val="231867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Chairman of the philosoph</a:t>
            </a:r>
            <a:r>
              <a:rPr lang="en-US" sz="1200" dirty="0" smtClean="0"/>
              <a:t>y department at Butler </a:t>
            </a:r>
            <a:r>
              <a:rPr lang="en-US" sz="1200" u="none" dirty="0" smtClean="0"/>
              <a:t>Universit</a:t>
            </a:r>
            <a:r>
              <a:rPr lang="en-US" sz="1200" dirty="0" smtClean="0"/>
              <a:t>y for 28 years</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28</a:t>
            </a:fld>
            <a:endParaRPr lang="en-US"/>
          </a:p>
        </p:txBody>
      </p:sp>
    </p:spTree>
    <p:extLst>
      <p:ext uri="{BB962C8B-B14F-4D97-AF65-F5344CB8AC3E}">
        <p14:creationId xmlns:p14="http://schemas.microsoft.com/office/powerpoint/2010/main" val="185084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3</a:t>
            </a:fld>
            <a:endParaRPr lang="en-US"/>
          </a:p>
        </p:txBody>
      </p:sp>
    </p:spTree>
    <p:extLst>
      <p:ext uri="{BB962C8B-B14F-4D97-AF65-F5344CB8AC3E}">
        <p14:creationId xmlns:p14="http://schemas.microsoft.com/office/powerpoint/2010/main" val="94424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nothing if you</a:t>
            </a:r>
            <a:r>
              <a:rPr lang="en-US" baseline="0" dirty="0" smtClean="0"/>
              <a:t> search for this!</a:t>
            </a:r>
          </a:p>
          <a:p>
            <a:endParaRPr lang="en-US" baseline="0" dirty="0" smtClean="0"/>
          </a:p>
          <a:p>
            <a:r>
              <a:rPr lang="en-US" baseline="0" dirty="0" smtClean="0"/>
              <a:t>“Whoa, let me make sure I heard you correctly. I would grant that science isn’t the only source of knowledge, and I would even grant that it’s not the best source of knowledge, but </a:t>
            </a:r>
            <a:r>
              <a:rPr lang="en-US" i="1" baseline="0" dirty="0" smtClean="0"/>
              <a:t>not knowledge at all?  </a:t>
            </a:r>
            <a:r>
              <a:rPr lang="en-US" i="0" baseline="0" dirty="0" smtClean="0"/>
              <a:t>Not even if in the physical realm?”</a:t>
            </a:r>
          </a:p>
          <a:p>
            <a:endParaRPr lang="en-US" i="0" baseline="0" dirty="0" smtClean="0"/>
          </a:p>
          <a:p>
            <a:r>
              <a:rPr lang="en-US" i="0" baseline="0" dirty="0" smtClean="0"/>
              <a:t>“So all of the scientific laws? None of that is true.”</a:t>
            </a:r>
          </a:p>
          <a:p>
            <a:endParaRPr lang="en-US" i="0" baseline="0" dirty="0" smtClean="0"/>
          </a:p>
          <a:p>
            <a:r>
              <a:rPr lang="en-US" i="0" baseline="0" dirty="0" smtClean="0"/>
              <a:t>Correct.</a:t>
            </a:r>
          </a:p>
        </p:txBody>
      </p:sp>
      <p:sp>
        <p:nvSpPr>
          <p:cNvPr id="4" name="Slide Number Placeholder 3"/>
          <p:cNvSpPr>
            <a:spLocks noGrp="1"/>
          </p:cNvSpPr>
          <p:nvPr>
            <p:ph type="sldNum" sz="quarter" idx="10"/>
          </p:nvPr>
        </p:nvSpPr>
        <p:spPr/>
        <p:txBody>
          <a:bodyPr/>
          <a:lstStyle/>
          <a:p>
            <a:fld id="{B846B693-2762-40D8-AFB4-611B161285C7}" type="slidenum">
              <a:rPr lang="en-US" smtClean="0"/>
              <a:t>9</a:t>
            </a:fld>
            <a:endParaRPr lang="en-US"/>
          </a:p>
        </p:txBody>
      </p:sp>
    </p:spTree>
    <p:extLst>
      <p:ext uri="{BB962C8B-B14F-4D97-AF65-F5344CB8AC3E}">
        <p14:creationId xmlns:p14="http://schemas.microsoft.com/office/powerpoint/2010/main" val="421626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t>
            </a:r>
            <a:r>
              <a:rPr lang="en-US" sz="1200" dirty="0" smtClean="0"/>
              <a:t>y people confused empirical observations with science.</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10</a:t>
            </a:fld>
            <a:endParaRPr lang="en-US"/>
          </a:p>
        </p:txBody>
      </p:sp>
    </p:spTree>
    <p:extLst>
      <p:ext uri="{BB962C8B-B14F-4D97-AF65-F5344CB8AC3E}">
        <p14:creationId xmlns:p14="http://schemas.microsoft.com/office/powerpoint/2010/main" val="276157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12</a:t>
            </a:fld>
            <a:endParaRPr lang="en-US"/>
          </a:p>
        </p:txBody>
      </p:sp>
    </p:spTree>
    <p:extLst>
      <p:ext uri="{BB962C8B-B14F-4D97-AF65-F5344CB8AC3E}">
        <p14:creationId xmlns:p14="http://schemas.microsoft.com/office/powerpoint/2010/main" val="388117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Asserting the consequent is also known as “abductive reasoning”</a:t>
            </a:r>
          </a:p>
          <a:p>
            <a:pPr lvl="1"/>
            <a:r>
              <a:rPr lang="en-US" dirty="0" smtClean="0"/>
              <a:t>Used constantly in law, medicine, and other areas of problem solving</a:t>
            </a:r>
          </a:p>
          <a:p>
            <a:pPr lvl="1"/>
            <a:r>
              <a:rPr lang="en-US" dirty="0" smtClean="0"/>
              <a:t>“Reasoning to the best conclusion”</a:t>
            </a:r>
          </a:p>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13</a:t>
            </a:fld>
            <a:endParaRPr lang="en-US"/>
          </a:p>
        </p:txBody>
      </p:sp>
    </p:spTree>
    <p:extLst>
      <p:ext uri="{BB962C8B-B14F-4D97-AF65-F5344CB8AC3E}">
        <p14:creationId xmlns:p14="http://schemas.microsoft.com/office/powerpoint/2010/main" val="128814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14</a:t>
            </a:fld>
            <a:endParaRPr lang="en-US"/>
          </a:p>
        </p:txBody>
      </p:sp>
    </p:spTree>
    <p:extLst>
      <p:ext uri="{BB962C8B-B14F-4D97-AF65-F5344CB8AC3E}">
        <p14:creationId xmlns:p14="http://schemas.microsoft.com/office/powerpoint/2010/main" val="194821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Frequently it is stated that induction, even if it cannot provide an infallible conclusion, can at least provide us with a high probability of truth. Even this is not true, because scientists have no way of knowing what percentage of their observations are incorrect. </a:t>
            </a:r>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17</a:t>
            </a:fld>
            <a:endParaRPr lang="en-US"/>
          </a:p>
        </p:txBody>
      </p:sp>
    </p:spTree>
    <p:extLst>
      <p:ext uri="{BB962C8B-B14F-4D97-AF65-F5344CB8AC3E}">
        <p14:creationId xmlns:p14="http://schemas.microsoft.com/office/powerpoint/2010/main" val="117892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6B693-2762-40D8-AFB4-611B161285C7}" type="slidenum">
              <a:rPr lang="en-US" smtClean="0"/>
              <a:t>18</a:t>
            </a:fld>
            <a:endParaRPr lang="en-US"/>
          </a:p>
        </p:txBody>
      </p:sp>
    </p:spTree>
    <p:extLst>
      <p:ext uri="{BB962C8B-B14F-4D97-AF65-F5344CB8AC3E}">
        <p14:creationId xmlns:p14="http://schemas.microsoft.com/office/powerpoint/2010/main" val="2146494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7/16/2016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7/16/2016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7/16/2016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7/16/2016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7/16/2016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a:t>
            </a:r>
            <a:r>
              <a:rPr lang="en-US" dirty="0"/>
              <a:t>and </a:t>
            </a:r>
            <a:r>
              <a:rPr lang="en-US" dirty="0" smtClean="0"/>
              <a:t>Christianity</a:t>
            </a:r>
            <a:endParaRPr lang="en-US" dirty="0"/>
          </a:p>
        </p:txBody>
      </p:sp>
      <p:sp>
        <p:nvSpPr>
          <p:cNvPr id="3" name="Subtitle 2"/>
          <p:cNvSpPr>
            <a:spLocks noGrp="1"/>
          </p:cNvSpPr>
          <p:nvPr>
            <p:ph type="subTitle" idx="1"/>
          </p:nvPr>
        </p:nvSpPr>
        <p:spPr/>
        <p:txBody>
          <a:bodyPr/>
          <a:lstStyle/>
          <a:p>
            <a:r>
              <a:rPr lang="en-US" dirty="0" smtClean="0"/>
              <a:t>Part One: Rethinking Science</a:t>
            </a:r>
          </a:p>
          <a:p>
            <a:r>
              <a:rPr lang="en-US" dirty="0" smtClean="0"/>
              <a:t>Keith Rice</a:t>
            </a:r>
            <a:endParaRPr lang="en-US" dirty="0"/>
          </a:p>
        </p:txBody>
      </p:sp>
    </p:spTree>
    <p:extLst>
      <p:ext uri="{BB962C8B-B14F-4D97-AF65-F5344CB8AC3E}">
        <p14:creationId xmlns:p14="http://schemas.microsoft.com/office/powerpoint/2010/main" val="414799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lvl="1" indent="0">
              <a:spcBef>
                <a:spcPts val="400"/>
              </a:spcBef>
              <a:buSzPct val="68000"/>
              <a:buNone/>
            </a:pPr>
            <a:r>
              <a:rPr lang="en-US" sz="2700" dirty="0" smtClean="0"/>
              <a:t>Science</a:t>
            </a:r>
          </a:p>
          <a:p>
            <a:pPr marL="365760" lvl="1" indent="-256032">
              <a:spcBef>
                <a:spcPts val="400"/>
              </a:spcBef>
              <a:buSzPct val="68000"/>
              <a:buFont typeface="Wingdings 3"/>
              <a:buChar char=""/>
            </a:pPr>
            <a:r>
              <a:rPr lang="en-US" sz="2700" dirty="0" smtClean="0"/>
              <a:t>Forming </a:t>
            </a:r>
            <a:r>
              <a:rPr lang="en-US" sz="2700" dirty="0"/>
              <a:t>hypotheses about physical phenomena and conducting experiments to test those hypotheses.</a:t>
            </a:r>
          </a:p>
          <a:p>
            <a:endParaRPr lang="en-US" dirty="0" smtClean="0"/>
          </a:p>
          <a:p>
            <a:r>
              <a:rPr lang="en-US" dirty="0" smtClean="0"/>
              <a:t>Scientific experiments must be…</a:t>
            </a:r>
          </a:p>
          <a:p>
            <a:pPr lvl="1"/>
            <a:r>
              <a:rPr lang="en-US" dirty="0" smtClean="0"/>
              <a:t>Testable</a:t>
            </a:r>
          </a:p>
          <a:p>
            <a:pPr lvl="1"/>
            <a:r>
              <a:rPr lang="en-US" dirty="0" smtClean="0"/>
              <a:t>Repeatable</a:t>
            </a:r>
          </a:p>
          <a:p>
            <a:pPr lvl="1"/>
            <a:r>
              <a:rPr lang="en-US" dirty="0" smtClean="0"/>
              <a:t>Observable</a:t>
            </a:r>
          </a:p>
        </p:txBody>
      </p:sp>
      <p:sp>
        <p:nvSpPr>
          <p:cNvPr id="3" name="Title 2"/>
          <p:cNvSpPr>
            <a:spLocks noGrp="1"/>
          </p:cNvSpPr>
          <p:nvPr>
            <p:ph type="title"/>
          </p:nvPr>
        </p:nvSpPr>
        <p:spPr/>
        <p:txBody>
          <a:bodyPr/>
          <a:lstStyle/>
          <a:p>
            <a:r>
              <a:rPr lang="en-US" dirty="0" smtClean="0"/>
              <a:t>Defining Terms: Science</a:t>
            </a:r>
            <a:endParaRPr lang="en-US" dirty="0"/>
          </a:p>
        </p:txBody>
      </p:sp>
    </p:spTree>
    <p:extLst>
      <p:ext uri="{BB962C8B-B14F-4D97-AF65-F5344CB8AC3E}">
        <p14:creationId xmlns:p14="http://schemas.microsoft.com/office/powerpoint/2010/main" val="173600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lvl="1" indent="0">
              <a:spcBef>
                <a:spcPts val="400"/>
              </a:spcBef>
              <a:buSzPct val="68000"/>
              <a:buNone/>
            </a:pPr>
            <a:r>
              <a:rPr lang="en-US" sz="2700" dirty="0" smtClean="0"/>
              <a:t>Knowledge</a:t>
            </a:r>
          </a:p>
          <a:p>
            <a:pPr marL="365760" lvl="1" indent="-256032">
              <a:spcBef>
                <a:spcPts val="400"/>
              </a:spcBef>
              <a:buSzPct val="68000"/>
              <a:buFont typeface="Wingdings 3"/>
              <a:buChar char=""/>
            </a:pPr>
            <a:r>
              <a:rPr lang="en-US" sz="2700" dirty="0" smtClean="0"/>
              <a:t>Justified, true belief</a:t>
            </a:r>
            <a:endParaRPr lang="en-US" sz="2700" dirty="0"/>
          </a:p>
          <a:p>
            <a:endParaRPr lang="en-US" dirty="0" smtClean="0"/>
          </a:p>
          <a:p>
            <a:endParaRPr lang="en-US" dirty="0" smtClean="0"/>
          </a:p>
          <a:p>
            <a:pPr marL="109728" indent="0">
              <a:buNone/>
            </a:pPr>
            <a:r>
              <a:rPr lang="en-US" dirty="0" smtClean="0"/>
              <a:t>Epistemology</a:t>
            </a:r>
          </a:p>
          <a:p>
            <a:r>
              <a:rPr lang="en-US" dirty="0" smtClean="0"/>
              <a:t>Branch </a:t>
            </a:r>
            <a:r>
              <a:rPr lang="en-US" dirty="0"/>
              <a:t>of </a:t>
            </a:r>
            <a:r>
              <a:rPr lang="en-US" dirty="0" smtClean="0"/>
              <a:t>philosophy that studies the nature, origin, and limits of knowledge.</a:t>
            </a:r>
          </a:p>
        </p:txBody>
      </p:sp>
      <p:sp>
        <p:nvSpPr>
          <p:cNvPr id="3" name="Title 2"/>
          <p:cNvSpPr>
            <a:spLocks noGrp="1"/>
          </p:cNvSpPr>
          <p:nvPr>
            <p:ph type="title"/>
          </p:nvPr>
        </p:nvSpPr>
        <p:spPr/>
        <p:txBody>
          <a:bodyPr/>
          <a:lstStyle/>
          <a:p>
            <a:r>
              <a:rPr lang="en-US" dirty="0" smtClean="0"/>
              <a:t>Defining Terms: Knowledge</a:t>
            </a:r>
            <a:endParaRPr lang="en-US" dirty="0"/>
          </a:p>
        </p:txBody>
      </p:sp>
    </p:spTree>
    <p:extLst>
      <p:ext uri="{BB962C8B-B14F-4D97-AF65-F5344CB8AC3E}">
        <p14:creationId xmlns:p14="http://schemas.microsoft.com/office/powerpoint/2010/main" val="36608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Problems inherent to the scientific method</a:t>
            </a:r>
          </a:p>
          <a:p>
            <a:pPr lvl="1"/>
            <a:r>
              <a:rPr lang="en-US" dirty="0"/>
              <a:t>Scientific experiments are fallacious</a:t>
            </a:r>
          </a:p>
          <a:p>
            <a:pPr lvl="1"/>
            <a:r>
              <a:rPr lang="en-US" dirty="0"/>
              <a:t>Scientific </a:t>
            </a:r>
            <a:r>
              <a:rPr lang="en-US" dirty="0" smtClean="0"/>
              <a:t>laws are </a:t>
            </a:r>
            <a:r>
              <a:rPr lang="en-US" dirty="0"/>
              <a:t>based on </a:t>
            </a:r>
            <a:r>
              <a:rPr lang="en-US" dirty="0" smtClean="0"/>
              <a:t>induction</a:t>
            </a:r>
          </a:p>
          <a:p>
            <a:pPr lvl="1"/>
            <a:r>
              <a:rPr lang="en-US" dirty="0" smtClean="0"/>
              <a:t>Scientific equations </a:t>
            </a:r>
            <a:r>
              <a:rPr lang="en-US" dirty="0"/>
              <a:t>are selected, not discovered</a:t>
            </a:r>
          </a:p>
          <a:p>
            <a:pPr lvl="1"/>
            <a:r>
              <a:rPr lang="en-US" dirty="0"/>
              <a:t>Scientific laws don’t describe real </a:t>
            </a:r>
            <a:r>
              <a:rPr lang="en-US" dirty="0" smtClean="0"/>
              <a:t>situations</a:t>
            </a:r>
            <a:endParaRPr lang="en-US" dirty="0"/>
          </a:p>
          <a:p>
            <a:pPr lvl="1"/>
            <a:r>
              <a:rPr lang="en-US" dirty="0"/>
              <a:t>Scientific </a:t>
            </a:r>
            <a:r>
              <a:rPr lang="en-US" dirty="0" smtClean="0"/>
              <a:t>theories  are based on unverifiable assumptions</a:t>
            </a:r>
            <a:br>
              <a:rPr lang="en-US" dirty="0" smtClean="0"/>
            </a:br>
            <a:endParaRPr lang="en-US" dirty="0" smtClean="0"/>
          </a:p>
          <a:p>
            <a:r>
              <a:rPr lang="en-US" dirty="0" smtClean="0"/>
              <a:t>Problems with scientists</a:t>
            </a:r>
          </a:p>
          <a:p>
            <a:pPr lvl="1"/>
            <a:r>
              <a:rPr lang="en-US" dirty="0" smtClean="0"/>
              <a:t>Scientists </a:t>
            </a:r>
            <a:r>
              <a:rPr lang="en-US" dirty="0"/>
              <a:t>are prone to </a:t>
            </a:r>
            <a:r>
              <a:rPr lang="en-US" dirty="0" smtClean="0"/>
              <a:t>error</a:t>
            </a:r>
          </a:p>
          <a:p>
            <a:pPr lvl="1"/>
            <a:r>
              <a:rPr lang="en-US" dirty="0" smtClean="0"/>
              <a:t>Scientists unavoidably biased</a:t>
            </a:r>
            <a:endParaRPr lang="en-US" dirty="0"/>
          </a:p>
        </p:txBody>
      </p:sp>
      <p:sp>
        <p:nvSpPr>
          <p:cNvPr id="3" name="Title 2"/>
          <p:cNvSpPr>
            <a:spLocks noGrp="1"/>
          </p:cNvSpPr>
          <p:nvPr>
            <p:ph type="title"/>
          </p:nvPr>
        </p:nvSpPr>
        <p:spPr/>
        <p:txBody>
          <a:bodyPr/>
          <a:lstStyle/>
          <a:p>
            <a:r>
              <a:rPr lang="en-US" dirty="0" smtClean="0"/>
              <a:t>Several Problems</a:t>
            </a:r>
            <a:endParaRPr lang="en-US" dirty="0"/>
          </a:p>
        </p:txBody>
      </p:sp>
    </p:spTree>
    <p:extLst>
      <p:ext uri="{BB962C8B-B14F-4D97-AF65-F5344CB8AC3E}">
        <p14:creationId xmlns:p14="http://schemas.microsoft.com/office/powerpoint/2010/main" val="4713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a:t>Valid </a:t>
            </a:r>
            <a:r>
              <a:rPr lang="en-US" dirty="0" smtClean="0"/>
              <a:t>deductive syllogism:</a:t>
            </a:r>
          </a:p>
          <a:p>
            <a:pPr lvl="1"/>
            <a:r>
              <a:rPr lang="en-US" dirty="0" smtClean="0"/>
              <a:t>Premise 1: If it is raining then the streets are wet</a:t>
            </a:r>
          </a:p>
          <a:p>
            <a:pPr lvl="1"/>
            <a:r>
              <a:rPr lang="en-US" dirty="0" smtClean="0"/>
              <a:t>Premise 2: It is raining</a:t>
            </a:r>
          </a:p>
          <a:p>
            <a:pPr lvl="1"/>
            <a:r>
              <a:rPr lang="en-US" dirty="0" smtClean="0"/>
              <a:t>Conclusion: The streets are wet</a:t>
            </a:r>
          </a:p>
          <a:p>
            <a:pPr lvl="1"/>
            <a:endParaRPr lang="en-US" dirty="0" smtClean="0"/>
          </a:p>
          <a:p>
            <a:r>
              <a:rPr lang="en-US" dirty="0"/>
              <a:t>Invalid </a:t>
            </a:r>
            <a:r>
              <a:rPr lang="en-US" dirty="0" smtClean="0"/>
              <a:t>syllogism:</a:t>
            </a:r>
          </a:p>
          <a:p>
            <a:pPr lvl="1"/>
            <a:r>
              <a:rPr lang="en-US" dirty="0" smtClean="0"/>
              <a:t>Premise 1: If it is raining then the streets are wet</a:t>
            </a:r>
          </a:p>
          <a:p>
            <a:pPr lvl="1"/>
            <a:r>
              <a:rPr lang="en-US" dirty="0" smtClean="0"/>
              <a:t>Premise 2: The streets are wet</a:t>
            </a:r>
          </a:p>
          <a:p>
            <a:pPr lvl="1"/>
            <a:r>
              <a:rPr lang="en-US" dirty="0" smtClean="0"/>
              <a:t>Conclusion: It is raining</a:t>
            </a:r>
          </a:p>
          <a:p>
            <a:pPr lvl="1"/>
            <a:endParaRPr lang="en-US" dirty="0"/>
          </a:p>
          <a:p>
            <a:r>
              <a:rPr lang="en-US" dirty="0" smtClean="0"/>
              <a:t>“Asserting the consequent”</a:t>
            </a:r>
            <a:endParaRPr lang="en-US" dirty="0"/>
          </a:p>
        </p:txBody>
      </p:sp>
      <p:sp>
        <p:nvSpPr>
          <p:cNvPr id="3" name="Title 2"/>
          <p:cNvSpPr>
            <a:spLocks noGrp="1"/>
          </p:cNvSpPr>
          <p:nvPr>
            <p:ph type="title"/>
          </p:nvPr>
        </p:nvSpPr>
        <p:spPr/>
        <p:txBody>
          <a:bodyPr>
            <a:noAutofit/>
          </a:bodyPr>
          <a:lstStyle/>
          <a:p>
            <a:r>
              <a:rPr lang="en-US" sz="3200" dirty="0" smtClean="0"/>
              <a:t>Scientific Experiments Are Fallacious</a:t>
            </a:r>
            <a:endParaRPr lang="en-US" sz="3200" dirty="0"/>
          </a:p>
        </p:txBody>
      </p:sp>
    </p:spTree>
    <p:extLst>
      <p:ext uri="{BB962C8B-B14F-4D97-AF65-F5344CB8AC3E}">
        <p14:creationId xmlns:p14="http://schemas.microsoft.com/office/powerpoint/2010/main" val="40553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 in science</a:t>
            </a:r>
          </a:p>
          <a:p>
            <a:pPr lvl="1"/>
            <a:r>
              <a:rPr lang="en-US" dirty="0" smtClean="0"/>
              <a:t>Premise 1: If </a:t>
            </a:r>
            <a:r>
              <a:rPr lang="en-US" dirty="0"/>
              <a:t>Einstein’s </a:t>
            </a:r>
            <a:r>
              <a:rPr lang="en-US" dirty="0" smtClean="0"/>
              <a:t>theory </a:t>
            </a:r>
            <a:r>
              <a:rPr lang="en-US" dirty="0"/>
              <a:t>of </a:t>
            </a:r>
            <a:r>
              <a:rPr lang="en-US" dirty="0" smtClean="0"/>
              <a:t>relativity is true </a:t>
            </a:r>
            <a:r>
              <a:rPr lang="en-US" dirty="0"/>
              <a:t>then </a:t>
            </a:r>
            <a:r>
              <a:rPr lang="en-US" dirty="0" smtClean="0"/>
              <a:t>gravity bends light</a:t>
            </a:r>
          </a:p>
          <a:p>
            <a:pPr lvl="1"/>
            <a:r>
              <a:rPr lang="en-US" dirty="0" smtClean="0"/>
              <a:t>Premise 2</a:t>
            </a:r>
            <a:r>
              <a:rPr lang="en-US" dirty="0"/>
              <a:t>: </a:t>
            </a:r>
            <a:r>
              <a:rPr lang="en-US" dirty="0" smtClean="0"/>
              <a:t>Gravity bends light</a:t>
            </a:r>
          </a:p>
          <a:p>
            <a:pPr lvl="1"/>
            <a:r>
              <a:rPr lang="en-US" dirty="0" smtClean="0"/>
              <a:t>Conclusion: </a:t>
            </a:r>
            <a:r>
              <a:rPr lang="en-US" dirty="0"/>
              <a:t>Einstein’s </a:t>
            </a:r>
            <a:r>
              <a:rPr lang="en-US" dirty="0" smtClean="0"/>
              <a:t>theory </a:t>
            </a:r>
            <a:r>
              <a:rPr lang="en-US" dirty="0"/>
              <a:t>of </a:t>
            </a:r>
            <a:r>
              <a:rPr lang="en-US" dirty="0" smtClean="0"/>
              <a:t>relativity is true</a:t>
            </a:r>
          </a:p>
          <a:p>
            <a:pPr lvl="1"/>
            <a:endParaRPr lang="en-US" dirty="0"/>
          </a:p>
        </p:txBody>
      </p:sp>
      <p:sp>
        <p:nvSpPr>
          <p:cNvPr id="3" name="Title 2"/>
          <p:cNvSpPr>
            <a:spLocks noGrp="1"/>
          </p:cNvSpPr>
          <p:nvPr>
            <p:ph type="title"/>
          </p:nvPr>
        </p:nvSpPr>
        <p:spPr/>
        <p:txBody>
          <a:bodyPr>
            <a:normAutofit/>
          </a:bodyPr>
          <a:lstStyle/>
          <a:p>
            <a:r>
              <a:rPr lang="en-US" sz="3200" dirty="0" smtClean="0"/>
              <a:t>Sc. Experiments Are Fallacious (cont.)</a:t>
            </a:r>
            <a:endParaRPr lang="en-US" sz="3200" dirty="0"/>
          </a:p>
        </p:txBody>
      </p:sp>
    </p:spTree>
    <p:extLst>
      <p:ext uri="{BB962C8B-B14F-4D97-AF65-F5344CB8AC3E}">
        <p14:creationId xmlns:p14="http://schemas.microsoft.com/office/powerpoint/2010/main" val="425600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457200"/>
            <a:ext cx="5105400" cy="5903461"/>
          </a:xfrm>
        </p:spPr>
      </p:pic>
    </p:spTree>
    <p:extLst>
      <p:ext uri="{BB962C8B-B14F-4D97-AF65-F5344CB8AC3E}">
        <p14:creationId xmlns:p14="http://schemas.microsoft.com/office/powerpoint/2010/main" val="1791166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481328"/>
            <a:ext cx="5029200" cy="4462272"/>
          </a:xfrm>
        </p:spPr>
        <p:txBody>
          <a:bodyPr>
            <a:normAutofit fontScale="77500" lnSpcReduction="20000"/>
          </a:bodyPr>
          <a:lstStyle/>
          <a:p>
            <a:pPr marL="109728" indent="0">
              <a:buNone/>
            </a:pPr>
            <a:r>
              <a:rPr lang="en-US" dirty="0" smtClean="0"/>
              <a:t>“All [abductive] </a:t>
            </a:r>
            <a:r>
              <a:rPr lang="en-US" dirty="0"/>
              <a:t>arguments in the last resort reduce themselves to the following form: "If this is true, that is true: now that is true, therefore this is true." This argument is, of course, formally fallacious. Suppose I were to say: "If bread is a stone and stones are nourishing, then this bread will nourish me; now this bread does nourish me; therefore it is a stone, and stones are nourishing." If I were to advance such an argument, I should certainly be thought foolish, yet it would not be fundamentally different from the argument upon which all scientific laws are based</a:t>
            </a:r>
            <a:r>
              <a:rPr lang="en-US" dirty="0" smtClean="0"/>
              <a:t>.” – Bertrand Russell</a:t>
            </a:r>
            <a:endParaRPr lang="en-US" dirty="0"/>
          </a:p>
        </p:txBody>
      </p:sp>
      <p:sp>
        <p:nvSpPr>
          <p:cNvPr id="3" name="Title 2"/>
          <p:cNvSpPr>
            <a:spLocks noGrp="1"/>
          </p:cNvSpPr>
          <p:nvPr>
            <p:ph type="title"/>
          </p:nvPr>
        </p:nvSpPr>
        <p:spPr/>
        <p:txBody>
          <a:bodyPr>
            <a:noAutofit/>
          </a:bodyPr>
          <a:lstStyle/>
          <a:p>
            <a:r>
              <a:rPr lang="en-US" sz="3200" dirty="0"/>
              <a:t>Sc. Experiments Are Fallacious (cont.)</a:t>
            </a:r>
          </a:p>
        </p:txBody>
      </p:sp>
      <p:pic>
        <p:nvPicPr>
          <p:cNvPr id="1026" name="Picture 2" descr="https://covers.openlibrary.org/a/id/723630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971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72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t>Premise </a:t>
            </a:r>
            <a:r>
              <a:rPr lang="en-US" sz="2300" dirty="0"/>
              <a:t>1: If Einstein’s </a:t>
            </a:r>
            <a:r>
              <a:rPr lang="en-US" sz="2300" dirty="0" smtClean="0"/>
              <a:t>theory </a:t>
            </a:r>
            <a:r>
              <a:rPr lang="en-US" sz="2300" dirty="0"/>
              <a:t>of </a:t>
            </a:r>
            <a:r>
              <a:rPr lang="en-US" sz="2300" dirty="0" smtClean="0"/>
              <a:t>relativity </a:t>
            </a:r>
            <a:r>
              <a:rPr lang="en-US" sz="2300" dirty="0"/>
              <a:t>is true then </a:t>
            </a:r>
            <a:r>
              <a:rPr lang="en-US" sz="2300" dirty="0" smtClean="0"/>
              <a:t>gravity </a:t>
            </a:r>
            <a:r>
              <a:rPr lang="en-US" sz="2300" dirty="0"/>
              <a:t>bends light</a:t>
            </a:r>
          </a:p>
          <a:p>
            <a:r>
              <a:rPr lang="en-US" sz="2300" dirty="0"/>
              <a:t>Premise 2: Gravity bends light</a:t>
            </a:r>
          </a:p>
          <a:p>
            <a:r>
              <a:rPr lang="en-US" sz="2300" dirty="0"/>
              <a:t>Conclusion: Einstein’s theory of relativity is true</a:t>
            </a:r>
          </a:p>
          <a:p>
            <a:endParaRPr lang="en-US" dirty="0" smtClean="0"/>
          </a:p>
          <a:p>
            <a:r>
              <a:rPr lang="en-US" dirty="0" smtClean="0"/>
              <a:t>Where does Premise 2 come from?</a:t>
            </a:r>
          </a:p>
          <a:p>
            <a:pPr lvl="1"/>
            <a:r>
              <a:rPr lang="en-US" dirty="0" smtClean="0"/>
              <a:t>Observation</a:t>
            </a:r>
          </a:p>
          <a:p>
            <a:pPr lvl="1"/>
            <a:r>
              <a:rPr lang="en-US" dirty="0" smtClean="0"/>
              <a:t>Have we observed this </a:t>
            </a:r>
            <a:r>
              <a:rPr lang="en-US" dirty="0"/>
              <a:t>in </a:t>
            </a:r>
            <a:r>
              <a:rPr lang="en-US" dirty="0" smtClean="0"/>
              <a:t>every place and time?</a:t>
            </a:r>
          </a:p>
          <a:p>
            <a:pPr lvl="1"/>
            <a:r>
              <a:rPr lang="en-US" dirty="0" smtClean="0"/>
              <a:t>No, but we assume it </a:t>
            </a:r>
            <a:r>
              <a:rPr lang="en-US" dirty="0"/>
              <a:t>is true in </a:t>
            </a:r>
            <a:r>
              <a:rPr lang="en-US" dirty="0" smtClean="0"/>
              <a:t>every place and time via induction.</a:t>
            </a:r>
          </a:p>
        </p:txBody>
      </p:sp>
      <p:sp>
        <p:nvSpPr>
          <p:cNvPr id="3" name="Title 2"/>
          <p:cNvSpPr>
            <a:spLocks noGrp="1"/>
          </p:cNvSpPr>
          <p:nvPr>
            <p:ph type="title"/>
          </p:nvPr>
        </p:nvSpPr>
        <p:spPr/>
        <p:txBody>
          <a:bodyPr>
            <a:noAutofit/>
          </a:bodyPr>
          <a:lstStyle/>
          <a:p>
            <a:r>
              <a:rPr lang="en-US" sz="2800" dirty="0" smtClean="0"/>
              <a:t>Scientific Laws Are Based On Induction</a:t>
            </a:r>
            <a:endParaRPr lang="en-US" sz="2800" dirty="0"/>
          </a:p>
        </p:txBody>
      </p:sp>
    </p:spTree>
    <p:extLst>
      <p:ext uri="{BB962C8B-B14F-4D97-AF65-F5344CB8AC3E}">
        <p14:creationId xmlns:p14="http://schemas.microsoft.com/office/powerpoint/2010/main" val="8636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Scientific equations are selected, not </a:t>
            </a:r>
            <a:r>
              <a:rPr lang="en-US" sz="2400" dirty="0" smtClean="0"/>
              <a:t>discovered</a:t>
            </a:r>
            <a:endParaRPr lang="en-US" sz="2400" dirty="0"/>
          </a:p>
        </p:txBody>
      </p:sp>
      <p:pic>
        <p:nvPicPr>
          <p:cNvPr id="2050" name="Picture 2" descr="http://www.joeydevilla.com/wordpress/wp-content/uploads/2007/09/energy_and_force_equation_tatto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263" y="1447800"/>
            <a:ext cx="684431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22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we know that force equals mass times acceleration (F = ma)?</a:t>
            </a:r>
          </a:p>
          <a:p>
            <a:endParaRPr lang="en-US" dirty="0"/>
          </a:p>
          <a:p>
            <a:pPr marL="624078" indent="-514350">
              <a:buFont typeface="+mj-lt"/>
              <a:buAutoNum type="arabicPeriod"/>
            </a:pPr>
            <a:r>
              <a:rPr lang="en-US" dirty="0" smtClean="0"/>
              <a:t>Measure the acceleration of an object with mass m after applying different forces.</a:t>
            </a:r>
          </a:p>
          <a:p>
            <a:pPr marL="624078" indent="-514350">
              <a:buFont typeface="+mj-lt"/>
              <a:buAutoNum type="arabicPeriod"/>
            </a:pPr>
            <a:r>
              <a:rPr lang="en-US" dirty="0" smtClean="0"/>
              <a:t>Plot the measurements on a graph and then use curve-fitting to obtain an equation within </a:t>
            </a:r>
            <a:r>
              <a:rPr lang="en-US" dirty="0"/>
              <a:t>an </a:t>
            </a:r>
            <a:r>
              <a:rPr lang="en-US" dirty="0" smtClean="0"/>
              <a:t>arbitrarily chosen margin of error.</a:t>
            </a:r>
          </a:p>
        </p:txBody>
      </p:sp>
      <p:sp>
        <p:nvSpPr>
          <p:cNvPr id="3" name="Title 2"/>
          <p:cNvSpPr>
            <a:spLocks noGrp="1"/>
          </p:cNvSpPr>
          <p:nvPr>
            <p:ph type="title"/>
          </p:nvPr>
        </p:nvSpPr>
        <p:spPr/>
        <p:txBody>
          <a:bodyPr>
            <a:noAutofit/>
          </a:bodyPr>
          <a:lstStyle/>
          <a:p>
            <a:r>
              <a:rPr lang="en-US" sz="2400" dirty="0"/>
              <a:t>Scientific equations are selected, not discovered</a:t>
            </a:r>
          </a:p>
        </p:txBody>
      </p:sp>
    </p:spTree>
    <p:extLst>
      <p:ext uri="{BB962C8B-B14F-4D97-AF65-F5344CB8AC3E}">
        <p14:creationId xmlns:p14="http://schemas.microsoft.com/office/powerpoint/2010/main" val="26650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481328"/>
            <a:ext cx="4724400" cy="4525963"/>
          </a:xfrm>
        </p:spPr>
        <p:txBody>
          <a:bodyPr>
            <a:normAutofit lnSpcReduction="10000"/>
          </a:bodyPr>
          <a:lstStyle/>
          <a:p>
            <a:r>
              <a:rPr lang="en-US" dirty="0" smtClean="0"/>
              <a:t>Shapes every aspect of our lives</a:t>
            </a:r>
            <a:r>
              <a:rPr lang="en-US" dirty="0"/>
              <a:t>, </a:t>
            </a:r>
            <a:r>
              <a:rPr lang="en-US" dirty="0" smtClean="0"/>
              <a:t>rightly </a:t>
            </a:r>
            <a:r>
              <a:rPr lang="en-US" dirty="0"/>
              <a:t>or </a:t>
            </a:r>
            <a:r>
              <a:rPr lang="en-US" dirty="0" smtClean="0"/>
              <a:t>wrongly</a:t>
            </a:r>
            <a:br>
              <a:rPr lang="en-US" dirty="0" smtClean="0"/>
            </a:br>
            <a:endParaRPr lang="en-US" dirty="0" smtClean="0"/>
          </a:p>
          <a:p>
            <a:r>
              <a:rPr lang="en-US" dirty="0" smtClean="0"/>
              <a:t>Many of the greatest human </a:t>
            </a:r>
            <a:r>
              <a:rPr lang="en-US" dirty="0"/>
              <a:t>achievements </a:t>
            </a:r>
            <a:r>
              <a:rPr lang="en-US" dirty="0" smtClean="0"/>
              <a:t>in </a:t>
            </a:r>
            <a:r>
              <a:rPr lang="en-US" dirty="0"/>
              <a:t>modern </a:t>
            </a:r>
            <a:r>
              <a:rPr lang="en-US" dirty="0" smtClean="0"/>
              <a:t>history are science related</a:t>
            </a:r>
          </a:p>
          <a:p>
            <a:endParaRPr lang="en-US" dirty="0"/>
          </a:p>
          <a:p>
            <a:r>
              <a:rPr lang="en-US" dirty="0" smtClean="0"/>
              <a:t>Almost no one </a:t>
            </a:r>
            <a:r>
              <a:rPr lang="en-US" dirty="0"/>
              <a:t>criticizes science on </a:t>
            </a:r>
            <a:r>
              <a:rPr lang="en-US" dirty="0" smtClean="0"/>
              <a:t>any level</a:t>
            </a:r>
          </a:p>
        </p:txBody>
      </p:sp>
      <p:sp>
        <p:nvSpPr>
          <p:cNvPr id="3" name="Title 2"/>
          <p:cNvSpPr>
            <a:spLocks noGrp="1"/>
          </p:cNvSpPr>
          <p:nvPr>
            <p:ph type="title"/>
          </p:nvPr>
        </p:nvSpPr>
        <p:spPr/>
        <p:txBody>
          <a:bodyPr/>
          <a:lstStyle/>
          <a:p>
            <a:r>
              <a:rPr lang="en-US" dirty="0" smtClean="0"/>
              <a:t>Science in </a:t>
            </a:r>
            <a:r>
              <a:rPr lang="en-US" dirty="0"/>
              <a:t>Western </a:t>
            </a:r>
            <a:r>
              <a:rPr lang="en-US" dirty="0" smtClean="0"/>
              <a:t>Society</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291928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0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Scientific equations are selected, not discovered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6168"/>
            <a:ext cx="6858000" cy="572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01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295400"/>
            <a:ext cx="4800600" cy="5105400"/>
          </a:xfrm>
        </p:spPr>
        <p:txBody>
          <a:bodyPr>
            <a:normAutofit fontScale="92500" lnSpcReduction="10000"/>
          </a:bodyPr>
          <a:lstStyle/>
          <a:p>
            <a:r>
              <a:rPr lang="en-US" dirty="0" smtClean="0"/>
              <a:t>Since an infinite number of data points exist within the margin of error, an infinite number of equations can be fitted</a:t>
            </a:r>
            <a:r>
              <a:rPr lang="en-US" dirty="0"/>
              <a:t>. Yet </a:t>
            </a:r>
            <a:r>
              <a:rPr lang="en-US" dirty="0" smtClean="0"/>
              <a:t>only one </a:t>
            </a:r>
            <a:r>
              <a:rPr lang="en-US" dirty="0"/>
              <a:t>is chosen </a:t>
            </a:r>
            <a:r>
              <a:rPr lang="en-US" dirty="0" smtClean="0"/>
              <a:t>by the scientist. </a:t>
            </a:r>
            <a:r>
              <a:rPr lang="en-US" dirty="0"/>
              <a:t>The </a:t>
            </a:r>
            <a:r>
              <a:rPr lang="en-US" dirty="0" smtClean="0"/>
              <a:t>probability of it being the correct one is zero.</a:t>
            </a:r>
          </a:p>
          <a:p>
            <a:endParaRPr lang="en-US" dirty="0"/>
          </a:p>
          <a:p>
            <a:r>
              <a:rPr lang="en-US" sz="2800" dirty="0"/>
              <a:t>“It can even be shown that all theories, including the best, have the same probability, namely zero</a:t>
            </a:r>
            <a:r>
              <a:rPr lang="en-US" sz="2800" dirty="0" smtClean="0"/>
              <a:t>.” – Karl Popper</a:t>
            </a:r>
            <a:endParaRPr lang="en-US" dirty="0"/>
          </a:p>
        </p:txBody>
      </p:sp>
      <p:sp>
        <p:nvSpPr>
          <p:cNvPr id="3" name="Title 2"/>
          <p:cNvSpPr>
            <a:spLocks noGrp="1"/>
          </p:cNvSpPr>
          <p:nvPr>
            <p:ph type="title"/>
          </p:nvPr>
        </p:nvSpPr>
        <p:spPr/>
        <p:txBody>
          <a:bodyPr>
            <a:noAutofit/>
          </a:bodyPr>
          <a:lstStyle/>
          <a:p>
            <a:r>
              <a:rPr lang="en-US" sz="2400" dirty="0"/>
              <a:t>Scientific equations are selected, not discovered</a:t>
            </a:r>
          </a:p>
        </p:txBody>
      </p:sp>
      <p:pic>
        <p:nvPicPr>
          <p:cNvPr id="7170" name="Picture 2" descr="https://upload.wikimedia.org/wikipedia/commons/4/43/Karl_P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3048000" cy="390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04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3100" dirty="0" smtClean="0"/>
              <a:t>Scientific laws do not describe real situations</a:t>
            </a:r>
            <a:endParaRPr lang="en-US" sz="3100" dirty="0"/>
          </a:p>
        </p:txBody>
      </p:sp>
      <p:pic>
        <p:nvPicPr>
          <p:cNvPr id="4098" name="Picture 2" descr="Foucault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82959"/>
            <a:ext cx="6629400" cy="497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57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481328"/>
            <a:ext cx="5029200" cy="4525963"/>
          </a:xfrm>
        </p:spPr>
        <p:txBody>
          <a:bodyPr>
            <a:normAutofit/>
          </a:bodyPr>
          <a:lstStyle/>
          <a:p>
            <a:r>
              <a:rPr lang="en-US" sz="2400" dirty="0" smtClean="0"/>
              <a:t>“… a paradigm is prerequisite to the discovery of laws … We often hear </a:t>
            </a:r>
            <a:r>
              <a:rPr lang="en-US" sz="2400" dirty="0"/>
              <a:t>that </a:t>
            </a:r>
            <a:r>
              <a:rPr lang="en-US" sz="2400" dirty="0" smtClean="0"/>
              <a:t>they are found by examining measurements undertaken for their own sake and without theoretical commitment. But history offers no support for so excessively Baconian a method.” – Thomas Kuhn, </a:t>
            </a:r>
            <a:r>
              <a:rPr lang="en-US" sz="2400" i="1" dirty="0" smtClean="0"/>
              <a:t>The Structure of Scientific Revolution</a:t>
            </a:r>
            <a:endParaRPr lang="en-US" sz="2400" dirty="0"/>
          </a:p>
        </p:txBody>
      </p:sp>
      <p:sp>
        <p:nvSpPr>
          <p:cNvPr id="3" name="Title 2"/>
          <p:cNvSpPr>
            <a:spLocks noGrp="1"/>
          </p:cNvSpPr>
          <p:nvPr>
            <p:ph type="title"/>
          </p:nvPr>
        </p:nvSpPr>
        <p:spPr/>
        <p:txBody>
          <a:bodyPr>
            <a:normAutofit/>
          </a:bodyPr>
          <a:lstStyle/>
          <a:p>
            <a:pPr lvl="1" algn="l" rtl="0">
              <a:spcBef>
                <a:spcPct val="0"/>
              </a:spcBef>
            </a:pPr>
            <a:r>
              <a:rPr lang="en-US" sz="2400" dirty="0" smtClean="0"/>
              <a:t>Scientific theories  are based on unverifiable assumptions</a:t>
            </a:r>
            <a:endParaRPr lang="en-US" sz="2400" dirty="0"/>
          </a:p>
        </p:txBody>
      </p:sp>
      <p:pic>
        <p:nvPicPr>
          <p:cNvPr id="5122" name="Picture 2" descr="http://franklycurious.com/media/1/20140718-thomasku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8003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60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Science </a:t>
            </a:r>
            <a:r>
              <a:rPr lang="en-US" dirty="0"/>
              <a:t>is </a:t>
            </a:r>
            <a:r>
              <a:rPr lang="en-US" dirty="0" smtClean="0"/>
              <a:t>only </a:t>
            </a:r>
            <a:r>
              <a:rPr lang="en-US" dirty="0"/>
              <a:t>as </a:t>
            </a:r>
            <a:r>
              <a:rPr lang="en-US" dirty="0" smtClean="0"/>
              <a:t>trustworthy and infallible as the individuals doing science</a:t>
            </a:r>
          </a:p>
          <a:p>
            <a:endParaRPr lang="en-US" dirty="0" smtClean="0"/>
          </a:p>
          <a:p>
            <a:r>
              <a:rPr lang="en-US" dirty="0"/>
              <a:t>How </a:t>
            </a:r>
            <a:r>
              <a:rPr lang="en-US" dirty="0" smtClean="0"/>
              <a:t>trustworthy are humans?</a:t>
            </a:r>
          </a:p>
          <a:p>
            <a:endParaRPr lang="en-US" dirty="0"/>
          </a:p>
          <a:p>
            <a:r>
              <a:rPr lang="en-US" dirty="0" smtClean="0"/>
              <a:t>How infallible are humans?</a:t>
            </a:r>
            <a:endParaRPr lang="en-US" dirty="0"/>
          </a:p>
        </p:txBody>
      </p:sp>
      <p:sp>
        <p:nvSpPr>
          <p:cNvPr id="3" name="Title 2"/>
          <p:cNvSpPr>
            <a:spLocks noGrp="1"/>
          </p:cNvSpPr>
          <p:nvPr>
            <p:ph type="title"/>
          </p:nvPr>
        </p:nvSpPr>
        <p:spPr/>
        <p:txBody>
          <a:bodyPr>
            <a:normAutofit fontScale="90000"/>
          </a:bodyPr>
          <a:lstStyle/>
          <a:p>
            <a:r>
              <a:rPr lang="en-US" dirty="0" smtClean="0"/>
              <a:t>Scientists are fallible and biased</a:t>
            </a:r>
            <a:endParaRPr lang="en-US" dirty="0"/>
          </a:p>
        </p:txBody>
      </p:sp>
    </p:spTree>
    <p:extLst>
      <p:ext uri="{BB962C8B-B14F-4D97-AF65-F5344CB8AC3E}">
        <p14:creationId xmlns:p14="http://schemas.microsoft.com/office/powerpoint/2010/main" val="42628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481328"/>
            <a:ext cx="4419600" cy="4919472"/>
          </a:xfrm>
        </p:spPr>
        <p:txBody>
          <a:bodyPr>
            <a:normAutofit fontScale="85000" lnSpcReduction="20000"/>
          </a:bodyPr>
          <a:lstStyle/>
          <a:p>
            <a:pPr marL="109728" indent="0">
              <a:buNone/>
            </a:pPr>
            <a:r>
              <a:rPr lang="en-US" dirty="0"/>
              <a:t>“The case against science is straightforward: much of the scientific literature, perhaps half, may simply be untrue. Afflicted by studies with small sample sizes, tiny effects, invalid exploratory analyses, and flagrant conflicts of interest, together with an obsession for pursuing fashionable trends of dubious importance, science has taken a turn towards darkness</a:t>
            </a:r>
            <a:r>
              <a:rPr lang="en-US" dirty="0" smtClean="0"/>
              <a:t>.” – Dr. Richard Horton, </a:t>
            </a:r>
            <a:r>
              <a:rPr lang="en-US" i="1" dirty="0" smtClean="0"/>
              <a:t>The Lancet</a:t>
            </a:r>
            <a:endParaRPr lang="en-US" dirty="0"/>
          </a:p>
        </p:txBody>
      </p:sp>
      <p:sp>
        <p:nvSpPr>
          <p:cNvPr id="3" name="Title 2"/>
          <p:cNvSpPr>
            <a:spLocks noGrp="1"/>
          </p:cNvSpPr>
          <p:nvPr>
            <p:ph type="title"/>
          </p:nvPr>
        </p:nvSpPr>
        <p:spPr/>
        <p:txBody>
          <a:bodyPr>
            <a:normAutofit fontScale="90000"/>
          </a:bodyPr>
          <a:lstStyle/>
          <a:p>
            <a:r>
              <a:rPr lang="en-US" dirty="0" smtClean="0"/>
              <a:t>Scientists are fallible and biased</a:t>
            </a:r>
            <a:endParaRPr lang="en-US" dirty="0"/>
          </a:p>
        </p:txBody>
      </p:sp>
      <p:pic>
        <p:nvPicPr>
          <p:cNvPr id="8194" name="Picture 2" descr="http://www.nursing.upenn.edu/ce/PublishingImages/Fagin/horton%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371600"/>
            <a:ext cx="335893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81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What, then, is science, and what is it good for?</a:t>
            </a:r>
          </a:p>
          <a:p>
            <a:pPr marL="109728" indent="0">
              <a:buNone/>
            </a:pPr>
            <a:endParaRPr lang="en-US" dirty="0"/>
          </a:p>
          <a:p>
            <a:r>
              <a:rPr lang="en-US" dirty="0" smtClean="0"/>
              <a:t>Science </a:t>
            </a:r>
            <a:r>
              <a:rPr lang="en-US" dirty="0"/>
              <a:t>is a </a:t>
            </a:r>
            <a:r>
              <a:rPr lang="en-US" dirty="0" smtClean="0"/>
              <a:t>rational </a:t>
            </a:r>
            <a:r>
              <a:rPr lang="en-US" dirty="0"/>
              <a:t>activity undertaken by humans to </a:t>
            </a:r>
            <a:r>
              <a:rPr lang="en-US" dirty="0" smtClean="0"/>
              <a:t>help them </a:t>
            </a:r>
            <a:r>
              <a:rPr lang="en-US" dirty="0"/>
              <a:t>accomplish </a:t>
            </a:r>
            <a:r>
              <a:rPr lang="en-US" dirty="0" smtClean="0"/>
              <a:t>material goals.</a:t>
            </a:r>
          </a:p>
          <a:p>
            <a:endParaRPr lang="en-US" dirty="0" smtClean="0"/>
          </a:p>
          <a:p>
            <a:r>
              <a:rPr lang="en-US" dirty="0" smtClean="0"/>
              <a:t>Ideally, science is </a:t>
            </a:r>
            <a:r>
              <a:rPr lang="en-US" dirty="0"/>
              <a:t>an activity undertaken </a:t>
            </a:r>
            <a:r>
              <a:rPr lang="en-US" dirty="0" smtClean="0"/>
              <a:t>by humans to help them fulfill the dominion mandate (i.e. subduing the earth).</a:t>
            </a:r>
          </a:p>
        </p:txBody>
      </p:sp>
      <p:sp>
        <p:nvSpPr>
          <p:cNvPr id="3" name="Title 2"/>
          <p:cNvSpPr>
            <a:spLocks noGrp="1"/>
          </p:cNvSpPr>
          <p:nvPr>
            <p:ph type="title"/>
          </p:nvPr>
        </p:nvSpPr>
        <p:spPr/>
        <p:txBody>
          <a:bodyPr/>
          <a:lstStyle/>
          <a:p>
            <a:r>
              <a:rPr lang="en-US" dirty="0" smtClean="0"/>
              <a:t>A Christian View of Science</a:t>
            </a:r>
            <a:endParaRPr lang="en-US" dirty="0"/>
          </a:p>
        </p:txBody>
      </p:sp>
    </p:spTree>
    <p:extLst>
      <p:ext uri="{BB962C8B-B14F-4D97-AF65-F5344CB8AC3E}">
        <p14:creationId xmlns:p14="http://schemas.microsoft.com/office/powerpoint/2010/main" val="36264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t>“You’re </a:t>
            </a:r>
            <a:r>
              <a:rPr lang="en-US" dirty="0"/>
              <a:t>just </a:t>
            </a:r>
            <a:r>
              <a:rPr lang="en-US" dirty="0" smtClean="0"/>
              <a:t>saying that science doesn’t </a:t>
            </a:r>
            <a:r>
              <a:rPr lang="en-US" dirty="0"/>
              <a:t>provide </a:t>
            </a:r>
            <a:r>
              <a:rPr lang="en-US" dirty="0" smtClean="0"/>
              <a:t>absolute truth. Well, no one claims that it provides absolute truth, </a:t>
            </a:r>
            <a:r>
              <a:rPr lang="en-US" dirty="0"/>
              <a:t>so you’re </a:t>
            </a:r>
            <a:r>
              <a:rPr lang="en-US" dirty="0" smtClean="0"/>
              <a:t>merely attacking a straw man. Science </a:t>
            </a:r>
            <a:r>
              <a:rPr lang="en-US" dirty="0"/>
              <a:t>is </a:t>
            </a:r>
            <a:r>
              <a:rPr lang="en-US" dirty="0" smtClean="0"/>
              <a:t>obviously close enough to the truth, otherwise it wouldn’t be so successful.”</a:t>
            </a:r>
          </a:p>
          <a:p>
            <a:endParaRPr lang="en-US" dirty="0"/>
          </a:p>
          <a:p>
            <a:r>
              <a:rPr lang="en-US" sz="2400" dirty="0" smtClean="0"/>
              <a:t>We have </a:t>
            </a:r>
            <a:r>
              <a:rPr lang="en-US" sz="2400" dirty="0"/>
              <a:t>no </a:t>
            </a:r>
            <a:r>
              <a:rPr lang="en-US" sz="2400" dirty="0" smtClean="0"/>
              <a:t>way of knowing if </a:t>
            </a:r>
            <a:r>
              <a:rPr lang="en-US" sz="2400" dirty="0"/>
              <a:t>a </a:t>
            </a:r>
            <a:r>
              <a:rPr lang="en-US" sz="2400" dirty="0" smtClean="0"/>
              <a:t>theory is close to the truth without knowing the truth.</a:t>
            </a:r>
          </a:p>
          <a:p>
            <a:r>
              <a:rPr lang="en-US" sz="2400" dirty="0" smtClean="0"/>
              <a:t>The success of </a:t>
            </a:r>
            <a:r>
              <a:rPr lang="en-US" sz="2400" dirty="0"/>
              <a:t>a </a:t>
            </a:r>
            <a:r>
              <a:rPr lang="en-US" sz="2400" dirty="0" smtClean="0"/>
              <a:t>theory doesn’t make that theory true.</a:t>
            </a:r>
          </a:p>
          <a:p>
            <a:endParaRPr lang="en-US" dirty="0"/>
          </a:p>
        </p:txBody>
      </p:sp>
      <p:sp>
        <p:nvSpPr>
          <p:cNvPr id="3" name="Title 2"/>
          <p:cNvSpPr>
            <a:spLocks noGrp="1"/>
          </p:cNvSpPr>
          <p:nvPr>
            <p:ph type="title"/>
          </p:nvPr>
        </p:nvSpPr>
        <p:spPr/>
        <p:txBody>
          <a:bodyPr/>
          <a:lstStyle/>
          <a:p>
            <a:r>
              <a:rPr lang="en-US" dirty="0" smtClean="0"/>
              <a:t>Responding to a criticism</a:t>
            </a:r>
            <a:endParaRPr lang="en-US" dirty="0"/>
          </a:p>
        </p:txBody>
      </p:sp>
    </p:spTree>
    <p:extLst>
      <p:ext uri="{BB962C8B-B14F-4D97-AF65-F5344CB8AC3E}">
        <p14:creationId xmlns:p14="http://schemas.microsoft.com/office/powerpoint/2010/main" val="55609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a:t>
            </a:r>
            <a:endParaRPr lang="en-US" dirty="0"/>
          </a:p>
        </p:txBody>
      </p:sp>
      <p:pic>
        <p:nvPicPr>
          <p:cNvPr id="6146" name="Picture 2" descr="http://gordonhclark.reformed.info/wp-content/uploads/2015/01/clark19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6029"/>
            <a:ext cx="3021340" cy="44413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a:xfrm>
            <a:off x="3962400" y="1481328"/>
            <a:ext cx="4724400" cy="4525963"/>
          </a:xfrm>
        </p:spPr>
        <p:txBody>
          <a:bodyPr>
            <a:normAutofit/>
          </a:bodyPr>
          <a:lstStyle/>
          <a:p>
            <a:r>
              <a:rPr lang="en-US" dirty="0" smtClean="0"/>
              <a:t>Gordon Haddon Clark (1902 – 1985)</a:t>
            </a:r>
          </a:p>
          <a:p>
            <a:endParaRPr lang="en-US" dirty="0" smtClean="0"/>
          </a:p>
          <a:p>
            <a:r>
              <a:rPr lang="en-US" sz="2400" dirty="0" smtClean="0"/>
              <a:t>Known for “</a:t>
            </a:r>
            <a:r>
              <a:rPr lang="en-US" sz="2400" dirty="0" err="1" smtClean="0"/>
              <a:t>scripturalism</a:t>
            </a:r>
            <a:r>
              <a:rPr lang="en-US" sz="2400" dirty="0" smtClean="0"/>
              <a:t>” and his role in the “Clark-Van </a:t>
            </a:r>
            <a:r>
              <a:rPr lang="en-US" sz="2400" dirty="0" err="1" smtClean="0"/>
              <a:t>Til</a:t>
            </a:r>
            <a:r>
              <a:rPr lang="en-US" sz="2400" dirty="0"/>
              <a:t> </a:t>
            </a:r>
            <a:r>
              <a:rPr lang="en-US" sz="2400" dirty="0" smtClean="0"/>
              <a:t>controversy”</a:t>
            </a:r>
          </a:p>
          <a:p>
            <a:endParaRPr lang="en-US" sz="2400" dirty="0" smtClean="0"/>
          </a:p>
          <a:p>
            <a:r>
              <a:rPr lang="en-US" sz="2400" dirty="0"/>
              <a:t>“</a:t>
            </a:r>
            <a:r>
              <a:rPr lang="en-US" sz="2400" dirty="0" smtClean="0"/>
              <a:t>Philosophy of Science and Belief in God”, available </a:t>
            </a:r>
            <a:r>
              <a:rPr lang="en-US" sz="2400" dirty="0"/>
              <a:t>at </a:t>
            </a:r>
            <a:r>
              <a:rPr lang="en-US" sz="2400" dirty="0" smtClean="0"/>
              <a:t>www.TrinityFoundation.org</a:t>
            </a:r>
            <a:endParaRPr lang="en-US" sz="2400" dirty="0"/>
          </a:p>
        </p:txBody>
      </p:sp>
    </p:spTree>
    <p:extLst>
      <p:ext uri="{BB962C8B-B14F-4D97-AF65-F5344CB8AC3E}">
        <p14:creationId xmlns:p14="http://schemas.microsoft.com/office/powerpoint/2010/main" val="37029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we use science to prove </a:t>
            </a:r>
            <a:r>
              <a:rPr lang="en-US" dirty="0"/>
              <a:t>or disprove </a:t>
            </a:r>
            <a:r>
              <a:rPr lang="en-US" dirty="0" smtClean="0"/>
              <a:t>any worldview?</a:t>
            </a:r>
          </a:p>
          <a:p>
            <a:r>
              <a:rPr lang="en-US" dirty="0" smtClean="0"/>
              <a:t>What are the preconditions of science?</a:t>
            </a:r>
          </a:p>
          <a:p>
            <a:r>
              <a:rPr lang="en-US" dirty="0" smtClean="0"/>
              <a:t>Is science </a:t>
            </a:r>
            <a:r>
              <a:rPr lang="en-US" dirty="0"/>
              <a:t>an </a:t>
            </a:r>
            <a:r>
              <a:rPr lang="en-US" dirty="0" smtClean="0"/>
              <a:t>inherently </a:t>
            </a:r>
            <a:r>
              <a:rPr lang="en-US" dirty="0"/>
              <a:t>atheistic </a:t>
            </a:r>
            <a:r>
              <a:rPr lang="en-US" dirty="0" smtClean="0"/>
              <a:t>activity, since it seems to presuppose </a:t>
            </a:r>
            <a:r>
              <a:rPr lang="en-US" dirty="0"/>
              <a:t>that </a:t>
            </a:r>
            <a:r>
              <a:rPr lang="en-US" dirty="0" smtClean="0"/>
              <a:t>only the natural world exists?</a:t>
            </a:r>
          </a:p>
          <a:p>
            <a:r>
              <a:rPr lang="en-US" dirty="0" smtClean="0"/>
              <a:t>Should science shape how we interpret scripture, such as the book of Genesis?</a:t>
            </a:r>
          </a:p>
          <a:p>
            <a:r>
              <a:rPr lang="en-US" dirty="0" smtClean="0"/>
              <a:t>If science isn’t knowledge, what is?</a:t>
            </a:r>
            <a:endParaRPr lang="en-US" dirty="0"/>
          </a:p>
        </p:txBody>
      </p:sp>
      <p:sp>
        <p:nvSpPr>
          <p:cNvPr id="3" name="Title 2"/>
          <p:cNvSpPr>
            <a:spLocks noGrp="1"/>
          </p:cNvSpPr>
          <p:nvPr>
            <p:ph type="title"/>
          </p:nvPr>
        </p:nvSpPr>
        <p:spPr/>
        <p:txBody>
          <a:bodyPr/>
          <a:lstStyle/>
          <a:p>
            <a:r>
              <a:rPr lang="en-US" dirty="0" smtClean="0"/>
              <a:t>Next Week: Implications</a:t>
            </a:r>
            <a:endParaRPr lang="en-US" dirty="0"/>
          </a:p>
        </p:txBody>
      </p:sp>
    </p:spTree>
    <p:extLst>
      <p:ext uri="{BB962C8B-B14F-4D97-AF65-F5344CB8AC3E}">
        <p14:creationId xmlns:p14="http://schemas.microsoft.com/office/powerpoint/2010/main" val="12029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Both academia and popular culture agree:</a:t>
            </a:r>
          </a:p>
          <a:p>
            <a:endParaRPr lang="en-US" dirty="0"/>
          </a:p>
          <a:p>
            <a:r>
              <a:rPr lang="en-US" dirty="0" smtClean="0"/>
              <a:t>Science is a source of knowledge</a:t>
            </a:r>
            <a:r>
              <a:rPr lang="en-US" dirty="0"/>
              <a:t>, </a:t>
            </a:r>
            <a:r>
              <a:rPr lang="en-US" dirty="0" smtClean="0"/>
              <a:t>possibly even </a:t>
            </a:r>
            <a:r>
              <a:rPr lang="en-US" i="1" dirty="0" smtClean="0"/>
              <a:t>the best source</a:t>
            </a:r>
            <a:endParaRPr lang="en-US" dirty="0" smtClean="0"/>
          </a:p>
          <a:p>
            <a:endParaRPr lang="en-US" dirty="0"/>
          </a:p>
          <a:p>
            <a:r>
              <a:rPr lang="en-US" dirty="0" smtClean="0"/>
              <a:t>Science, when </a:t>
            </a:r>
            <a:r>
              <a:rPr lang="en-US" dirty="0"/>
              <a:t>done </a:t>
            </a:r>
            <a:r>
              <a:rPr lang="en-US" dirty="0" smtClean="0"/>
              <a:t>correctly, is </a:t>
            </a:r>
            <a:r>
              <a:rPr lang="en-US" i="1" dirty="0" smtClean="0"/>
              <a:t>objective</a:t>
            </a:r>
            <a:r>
              <a:rPr lang="en-US" dirty="0" smtClean="0"/>
              <a:t> and makes </a:t>
            </a:r>
            <a:r>
              <a:rPr lang="en-US" i="1" dirty="0" smtClean="0"/>
              <a:t>no appeals </a:t>
            </a:r>
            <a:r>
              <a:rPr lang="en-US" i="1" dirty="0"/>
              <a:t>to </a:t>
            </a:r>
            <a:r>
              <a:rPr lang="en-US" i="1" dirty="0" smtClean="0"/>
              <a:t>authority</a:t>
            </a:r>
            <a:endParaRPr lang="en-US" dirty="0" smtClean="0"/>
          </a:p>
          <a:p>
            <a:endParaRPr lang="en-US" dirty="0"/>
          </a:p>
          <a:p>
            <a:r>
              <a:rPr lang="en-US" dirty="0" smtClean="0"/>
              <a:t>“Scientific realism” – the belief that science produces a true account of </a:t>
            </a:r>
            <a:r>
              <a:rPr lang="en-US" dirty="0"/>
              <a:t>the </a:t>
            </a:r>
            <a:r>
              <a:rPr lang="en-US" dirty="0" smtClean="0"/>
              <a:t>physical world</a:t>
            </a:r>
          </a:p>
        </p:txBody>
      </p:sp>
      <p:sp>
        <p:nvSpPr>
          <p:cNvPr id="3" name="Title 2"/>
          <p:cNvSpPr>
            <a:spLocks noGrp="1"/>
          </p:cNvSpPr>
          <p:nvPr>
            <p:ph type="title"/>
          </p:nvPr>
        </p:nvSpPr>
        <p:spPr/>
        <p:txBody>
          <a:bodyPr/>
          <a:lstStyle/>
          <a:p>
            <a:r>
              <a:rPr lang="en-US" dirty="0" smtClean="0"/>
              <a:t>Science As Source of Truth</a:t>
            </a:r>
            <a:endParaRPr lang="en-US" dirty="0"/>
          </a:p>
        </p:txBody>
      </p:sp>
    </p:spTree>
    <p:extLst>
      <p:ext uri="{BB962C8B-B14F-4D97-AF65-F5344CB8AC3E}">
        <p14:creationId xmlns:p14="http://schemas.microsoft.com/office/powerpoint/2010/main" val="37702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Geographic, March 2015:</a:t>
            </a:r>
            <a:br>
              <a:rPr lang="en-US" dirty="0"/>
            </a:br>
            <a:r>
              <a:rPr lang="en-US" dirty="0"/>
              <a:t/>
            </a:r>
            <a:br>
              <a:rPr lang="en-US" dirty="0"/>
            </a:br>
            <a:r>
              <a:rPr lang="en-US" dirty="0"/>
              <a:t>“Skepticism about science is on the rise … What’s causing reasonable people to doubt reason?”</a:t>
            </a:r>
            <a:br>
              <a:rPr lang="en-US" dirty="0"/>
            </a:br>
            <a:r>
              <a:rPr lang="en-US" dirty="0"/>
              <a:t/>
            </a:r>
            <a:br>
              <a:rPr lang="en-US" dirty="0"/>
            </a:br>
            <a:r>
              <a:rPr lang="en-US" dirty="0"/>
              <a:t>“Science holds that Earth is 4.6 billion years old, that all life evolved from microbes, and that modern humans first appeared 200,000 years ago…”</a:t>
            </a:r>
          </a:p>
        </p:txBody>
      </p:sp>
      <p:sp>
        <p:nvSpPr>
          <p:cNvPr id="3" name="Title 2"/>
          <p:cNvSpPr>
            <a:spLocks noGrp="1"/>
          </p:cNvSpPr>
          <p:nvPr>
            <p:ph type="title"/>
          </p:nvPr>
        </p:nvSpPr>
        <p:spPr/>
        <p:txBody>
          <a:bodyPr/>
          <a:lstStyle/>
          <a:p>
            <a:r>
              <a:rPr lang="en-US" dirty="0" smtClean="0"/>
              <a:t>Science = Reason</a:t>
            </a:r>
            <a:endParaRPr lang="en-US" dirty="0"/>
          </a:p>
        </p:txBody>
      </p:sp>
    </p:spTree>
    <p:extLst>
      <p:ext uri="{BB962C8B-B14F-4D97-AF65-F5344CB8AC3E}">
        <p14:creationId xmlns:p14="http://schemas.microsoft.com/office/powerpoint/2010/main" val="89478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762000"/>
            <a:ext cx="5486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24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svpmedspa.com/wp-content/uploads/2014/08/Fountain_of_Youth_RSVP-Meds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23257"/>
            <a:ext cx="738553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babycenter.com/ims/2014/11/US_woman-scientist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143000"/>
            <a:ext cx="746433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2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What </a:t>
            </a:r>
            <a:r>
              <a:rPr lang="en-US" smtClean="0"/>
              <a:t>if </a:t>
            </a:r>
            <a:r>
              <a:rPr lang="en-US" dirty="0" smtClean="0"/>
              <a:t>the person in the white lab isn’t neutral </a:t>
            </a:r>
            <a:r>
              <a:rPr lang="en-US" i="1" dirty="0" smtClean="0"/>
              <a:t>and can’t be even </a:t>
            </a:r>
            <a:r>
              <a:rPr lang="en-US" i="1" dirty="0"/>
              <a:t>if </a:t>
            </a:r>
            <a:r>
              <a:rPr lang="en-US" i="1" dirty="0" smtClean="0"/>
              <a:t>they want to be?</a:t>
            </a:r>
          </a:p>
          <a:p>
            <a:endParaRPr lang="en-US" i="1" dirty="0"/>
          </a:p>
          <a:p>
            <a:r>
              <a:rPr lang="en-US" dirty="0" smtClean="0"/>
              <a:t>What if certain questions can’t </a:t>
            </a:r>
            <a:r>
              <a:rPr lang="en-US" dirty="0"/>
              <a:t>be answered </a:t>
            </a:r>
            <a:r>
              <a:rPr lang="en-US" dirty="0" smtClean="0"/>
              <a:t>by science at all?</a:t>
            </a:r>
          </a:p>
          <a:p>
            <a:endParaRPr lang="en-US" dirty="0"/>
          </a:p>
          <a:p>
            <a:r>
              <a:rPr lang="en-US" dirty="0" smtClean="0"/>
              <a:t>What if science isn’t even a source of knowledge?</a:t>
            </a:r>
            <a:endParaRPr lang="en-US" dirty="0"/>
          </a:p>
        </p:txBody>
      </p:sp>
      <p:sp>
        <p:nvSpPr>
          <p:cNvPr id="3" name="Title 2"/>
          <p:cNvSpPr>
            <a:spLocks noGrp="1"/>
          </p:cNvSpPr>
          <p:nvPr>
            <p:ph type="title"/>
          </p:nvPr>
        </p:nvSpPr>
        <p:spPr/>
        <p:txBody>
          <a:bodyPr/>
          <a:lstStyle/>
          <a:p>
            <a:r>
              <a:rPr lang="en-US" dirty="0" smtClean="0"/>
              <a:t>Questioning Assumptions</a:t>
            </a:r>
            <a:endParaRPr lang="en-US" dirty="0"/>
          </a:p>
        </p:txBody>
      </p:sp>
    </p:spTree>
    <p:extLst>
      <p:ext uri="{BB962C8B-B14F-4D97-AF65-F5344CB8AC3E}">
        <p14:creationId xmlns:p14="http://schemas.microsoft.com/office/powerpoint/2010/main" val="188299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b="1" dirty="0" smtClean="0"/>
          </a:p>
          <a:p>
            <a:pPr marL="109728" indent="0" algn="ctr">
              <a:buNone/>
            </a:pPr>
            <a:endParaRPr lang="en-US" b="1" dirty="0"/>
          </a:p>
          <a:p>
            <a:pPr marL="109728" indent="0" algn="ctr">
              <a:buNone/>
            </a:pPr>
            <a:endParaRPr lang="en-US" b="1" dirty="0" smtClean="0"/>
          </a:p>
          <a:p>
            <a:pPr marL="109728" indent="0" algn="ctr">
              <a:buNone/>
            </a:pPr>
            <a:r>
              <a:rPr lang="en-US" b="1" dirty="0" smtClean="0"/>
              <a:t>Science is useful but it is not a source of knowledge.</a:t>
            </a:r>
          </a:p>
        </p:txBody>
      </p:sp>
      <p:sp>
        <p:nvSpPr>
          <p:cNvPr id="3" name="Title 2"/>
          <p:cNvSpPr>
            <a:spLocks noGrp="1"/>
          </p:cNvSpPr>
          <p:nvPr>
            <p:ph type="title"/>
          </p:nvPr>
        </p:nvSpPr>
        <p:spPr/>
        <p:txBody>
          <a:bodyPr/>
          <a:lstStyle/>
          <a:p>
            <a:r>
              <a:rPr lang="en-US" dirty="0" smtClean="0"/>
              <a:t>A Controversial Thesis</a:t>
            </a:r>
            <a:endParaRPr lang="en-US" dirty="0"/>
          </a:p>
        </p:txBody>
      </p:sp>
    </p:spTree>
    <p:extLst>
      <p:ext uri="{BB962C8B-B14F-4D97-AF65-F5344CB8AC3E}">
        <p14:creationId xmlns:p14="http://schemas.microsoft.com/office/powerpoint/2010/main" val="3821838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531</TotalTime>
  <Words>1517</Words>
  <Application>Microsoft Office PowerPoint</Application>
  <PresentationFormat>On-screen Show (4:3)</PresentationFormat>
  <Paragraphs>159</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Science and Christianity</vt:lpstr>
      <vt:lpstr>Science in Western Society</vt:lpstr>
      <vt:lpstr>Science As Source of Truth</vt:lpstr>
      <vt:lpstr>Science = Reason</vt:lpstr>
      <vt:lpstr>PowerPoint Presentation</vt:lpstr>
      <vt:lpstr>PowerPoint Presentation</vt:lpstr>
      <vt:lpstr>PowerPoint Presentation</vt:lpstr>
      <vt:lpstr>Questioning Assumptions</vt:lpstr>
      <vt:lpstr>A Controversial Thesis</vt:lpstr>
      <vt:lpstr>Defining Terms: Science</vt:lpstr>
      <vt:lpstr>Defining Terms: Knowledge</vt:lpstr>
      <vt:lpstr>Several Problems</vt:lpstr>
      <vt:lpstr>Scientific Experiments Are Fallacious</vt:lpstr>
      <vt:lpstr>Sc. Experiments Are Fallacious (cont.)</vt:lpstr>
      <vt:lpstr>PowerPoint Presentation</vt:lpstr>
      <vt:lpstr>Sc. Experiments Are Fallacious (cont.)</vt:lpstr>
      <vt:lpstr>Scientific Laws Are Based On Induction</vt:lpstr>
      <vt:lpstr>Scientific equations are selected, not discovered</vt:lpstr>
      <vt:lpstr>Scientific equations are selected, not discovered</vt:lpstr>
      <vt:lpstr>Scientific equations are selected, not discovered</vt:lpstr>
      <vt:lpstr>Scientific equations are selected, not discovered</vt:lpstr>
      <vt:lpstr>Scientific laws do not describe real situations</vt:lpstr>
      <vt:lpstr>Scientific theories  are based on unverifiable assumptions</vt:lpstr>
      <vt:lpstr>Scientists are fallible and biased</vt:lpstr>
      <vt:lpstr>Scientists are fallible and biased</vt:lpstr>
      <vt:lpstr>A Christian View of Science</vt:lpstr>
      <vt:lpstr>Responding to a criticism</vt:lpstr>
      <vt:lpstr>Acknowledgements</vt:lpstr>
      <vt:lpstr>Next Week: 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Science</dc:title>
  <dc:creator>Keith</dc:creator>
  <cp:lastModifiedBy>Keith</cp:lastModifiedBy>
  <cp:revision>38</cp:revision>
  <dcterms:created xsi:type="dcterms:W3CDTF">2006-08-16T00:00:00Z</dcterms:created>
  <dcterms:modified xsi:type="dcterms:W3CDTF">2016-07-16T10:40:36Z</dcterms:modified>
</cp:coreProperties>
</file>