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9" r:id="rId3"/>
    <p:sldId id="260" r:id="rId4"/>
    <p:sldId id="262" r:id="rId5"/>
    <p:sldId id="261"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345" autoAdjust="0"/>
  </p:normalViewPr>
  <p:slideViewPr>
    <p:cSldViewPr>
      <p:cViewPr varScale="1">
        <p:scale>
          <a:sx n="40" d="100"/>
          <a:sy n="40" d="100"/>
        </p:scale>
        <p:origin x="-202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97EFE8-FD51-44B6-9188-AD6B92220F66}" type="datetimeFigureOut">
              <a:rPr lang="en-US" smtClean="0"/>
              <a:t>3/27/2018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1D978-2742-4AD8-BF02-78F9319261C0}" type="slidenum">
              <a:rPr lang="en-US" smtClean="0"/>
              <a:t>‹#›</a:t>
            </a:fld>
            <a:endParaRPr lang="en-US"/>
          </a:p>
        </p:txBody>
      </p:sp>
    </p:spTree>
    <p:extLst>
      <p:ext uri="{BB962C8B-B14F-4D97-AF65-F5344CB8AC3E}">
        <p14:creationId xmlns:p14="http://schemas.microsoft.com/office/powerpoint/2010/main" val="353075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1D978-2742-4AD8-BF02-78F9319261C0}" type="slidenum">
              <a:rPr lang="en-US" smtClean="0"/>
              <a:t>1</a:t>
            </a:fld>
            <a:endParaRPr lang="en-US"/>
          </a:p>
        </p:txBody>
      </p:sp>
    </p:spTree>
    <p:extLst>
      <p:ext uri="{BB962C8B-B14F-4D97-AF65-F5344CB8AC3E}">
        <p14:creationId xmlns:p14="http://schemas.microsoft.com/office/powerpoint/2010/main" val="1089094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tell</a:t>
            </a:r>
            <a:r>
              <a:rPr lang="en-US" baseline="0" dirty="0" smtClean="0"/>
              <a:t> if you pro-racial identity:</a:t>
            </a:r>
          </a:p>
          <a:p>
            <a:endParaRPr lang="en-US" baseline="0" dirty="0" smtClean="0"/>
          </a:p>
          <a:p>
            <a:pPr marL="228600" indent="-228600">
              <a:buAutoNum type="arabicPeriod"/>
            </a:pPr>
            <a:r>
              <a:rPr lang="en-US" baseline="0" dirty="0" smtClean="0"/>
              <a:t>Do you get defensive when topics of race comes up?</a:t>
            </a:r>
          </a:p>
          <a:p>
            <a:pPr marL="228600" indent="-228600">
              <a:buAutoNum type="arabicPeriod"/>
            </a:pPr>
            <a:r>
              <a:rPr lang="en-US" baseline="0" dirty="0" smtClean="0"/>
              <a:t>When you hear news about race-related matters, do you think in terms of “us” and “them”?</a:t>
            </a:r>
          </a:p>
        </p:txBody>
      </p:sp>
      <p:sp>
        <p:nvSpPr>
          <p:cNvPr id="4" name="Slide Number Placeholder 3"/>
          <p:cNvSpPr>
            <a:spLocks noGrp="1"/>
          </p:cNvSpPr>
          <p:nvPr>
            <p:ph type="sldNum" sz="quarter" idx="10"/>
          </p:nvPr>
        </p:nvSpPr>
        <p:spPr/>
        <p:txBody>
          <a:bodyPr/>
          <a:lstStyle/>
          <a:p>
            <a:fld id="{9961D978-2742-4AD8-BF02-78F9319261C0}" type="slidenum">
              <a:rPr lang="en-US" smtClean="0"/>
              <a:t>2</a:t>
            </a:fld>
            <a:endParaRPr lang="en-US"/>
          </a:p>
        </p:txBody>
      </p:sp>
    </p:spTree>
    <p:extLst>
      <p:ext uri="{BB962C8B-B14F-4D97-AF65-F5344CB8AC3E}">
        <p14:creationId xmlns:p14="http://schemas.microsoft.com/office/powerpoint/2010/main" val="1234456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961D978-2742-4AD8-BF02-78F9319261C0}" type="slidenum">
              <a:rPr lang="en-US" smtClean="0"/>
              <a:t>3</a:t>
            </a:fld>
            <a:endParaRPr lang="en-US"/>
          </a:p>
        </p:txBody>
      </p:sp>
    </p:spTree>
    <p:extLst>
      <p:ext uri="{BB962C8B-B14F-4D97-AF65-F5344CB8AC3E}">
        <p14:creationId xmlns:p14="http://schemas.microsoft.com/office/powerpoint/2010/main" val="2369867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Ethnophobia</a:t>
            </a:r>
            <a:r>
              <a:rPr lang="en-US" baseline="0" dirty="0" smtClean="0"/>
              <a:t> is not as bad as pure racism. Racists can make judgments much faster and for much less rational reasons.</a:t>
            </a:r>
            <a:endParaRPr lang="en-US" dirty="0" smtClean="0"/>
          </a:p>
          <a:p>
            <a:endParaRPr lang="en-US" dirty="0" smtClean="0"/>
          </a:p>
          <a:p>
            <a:r>
              <a:rPr lang="en-US" dirty="0" smtClean="0"/>
              <a:t>Stereotypes</a:t>
            </a:r>
          </a:p>
          <a:p>
            <a:pPr lvl="1"/>
            <a:r>
              <a:rPr lang="en-US" dirty="0" smtClean="0"/>
              <a:t>White Culture</a:t>
            </a:r>
          </a:p>
          <a:p>
            <a:pPr lvl="1"/>
            <a:r>
              <a:rPr lang="en-US" dirty="0" smtClean="0"/>
              <a:t>Black Culture</a:t>
            </a:r>
          </a:p>
          <a:p>
            <a:pPr lvl="1"/>
            <a:r>
              <a:rPr lang="en-US" dirty="0" smtClean="0"/>
              <a:t>Asian Culture</a:t>
            </a:r>
          </a:p>
          <a:p>
            <a:pPr lvl="1"/>
            <a:r>
              <a:rPr lang="en-US" dirty="0" smtClean="0"/>
              <a:t>Middle Eastern Culture</a:t>
            </a:r>
          </a:p>
          <a:p>
            <a:endParaRPr lang="en-US" dirty="0" smtClean="0"/>
          </a:p>
          <a:p>
            <a:r>
              <a:rPr lang="en-US" dirty="0" smtClean="0"/>
              <a:t>Cultural</a:t>
            </a:r>
            <a:r>
              <a:rPr lang="en-US" baseline="0" dirty="0" smtClean="0"/>
              <a:t> stereotypes have even resulted in me not wanting to witness to white people.</a:t>
            </a:r>
          </a:p>
        </p:txBody>
      </p:sp>
      <p:sp>
        <p:nvSpPr>
          <p:cNvPr id="4" name="Slide Number Placeholder 3"/>
          <p:cNvSpPr>
            <a:spLocks noGrp="1"/>
          </p:cNvSpPr>
          <p:nvPr>
            <p:ph type="sldNum" sz="quarter" idx="10"/>
          </p:nvPr>
        </p:nvSpPr>
        <p:spPr/>
        <p:txBody>
          <a:bodyPr/>
          <a:lstStyle/>
          <a:p>
            <a:fld id="{9961D978-2742-4AD8-BF02-78F9319261C0}" type="slidenum">
              <a:rPr lang="en-US" smtClean="0"/>
              <a:t>4</a:t>
            </a:fld>
            <a:endParaRPr lang="en-US"/>
          </a:p>
        </p:txBody>
      </p:sp>
    </p:spTree>
    <p:extLst>
      <p:ext uri="{BB962C8B-B14F-4D97-AF65-F5344CB8AC3E}">
        <p14:creationId xmlns:p14="http://schemas.microsoft.com/office/powerpoint/2010/main" val="3557415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White privilege</a:t>
            </a:r>
          </a:p>
          <a:p>
            <a:r>
              <a:rPr lang="en-US" dirty="0" smtClean="0"/>
              <a:t>White</a:t>
            </a:r>
            <a:r>
              <a:rPr lang="en-US" baseline="0" dirty="0" smtClean="0"/>
              <a:t> shaming</a:t>
            </a:r>
          </a:p>
          <a:p>
            <a:r>
              <a:rPr lang="en-US" baseline="0" dirty="0" smtClean="0"/>
              <a:t>Reparations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CRT is like Marxism in that the concept itself is considered extreme but its influence is vast and undeniable.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CRT promotes</a:t>
            </a:r>
            <a:r>
              <a:rPr lang="en-US" baseline="0" dirty="0" smtClean="0"/>
              <a:t> systemic racism and segregation. CRT is the antithesis of MLK Jr</a:t>
            </a:r>
            <a:endParaRPr lang="en-US" dirty="0" smtClean="0"/>
          </a:p>
        </p:txBody>
      </p:sp>
      <p:sp>
        <p:nvSpPr>
          <p:cNvPr id="4" name="Slide Number Placeholder 3"/>
          <p:cNvSpPr>
            <a:spLocks noGrp="1"/>
          </p:cNvSpPr>
          <p:nvPr>
            <p:ph type="sldNum" sz="quarter" idx="10"/>
          </p:nvPr>
        </p:nvSpPr>
        <p:spPr/>
        <p:txBody>
          <a:bodyPr/>
          <a:lstStyle/>
          <a:p>
            <a:fld id="{9961D978-2742-4AD8-BF02-78F9319261C0}" type="slidenum">
              <a:rPr lang="en-US" smtClean="0"/>
              <a:t>5</a:t>
            </a:fld>
            <a:endParaRPr lang="en-US"/>
          </a:p>
        </p:txBody>
      </p:sp>
    </p:spTree>
    <p:extLst>
      <p:ext uri="{BB962C8B-B14F-4D97-AF65-F5344CB8AC3E}">
        <p14:creationId xmlns:p14="http://schemas.microsoft.com/office/powerpoint/2010/main" val="2156582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Do people cross the street to avoid walking by you?</a:t>
            </a:r>
          </a:p>
          <a:p>
            <a:r>
              <a:rPr lang="en-US" dirty="0" smtClean="0">
                <a:effectLst/>
              </a:rPr>
              <a:t>Do police pull you over for no reason?</a:t>
            </a:r>
          </a:p>
          <a:p>
            <a:r>
              <a:rPr lang="en-US" dirty="0" smtClean="0">
                <a:effectLst/>
              </a:rPr>
              <a:t>Do people make strange, distrusting assumptions about you?</a:t>
            </a:r>
          </a:p>
          <a:p>
            <a:r>
              <a:rPr lang="en-US" dirty="0" smtClean="0">
                <a:effectLst/>
              </a:rPr>
              <a:t>Do clerks follow you around in the supermarket?</a:t>
            </a:r>
          </a:p>
          <a:p>
            <a:r>
              <a:rPr lang="en-US" dirty="0" smtClean="0">
                <a:effectLst/>
              </a:rPr>
              <a:t>Do people tend to "keep an eye out" for you or do you feel the need to prove your trustworthiness to others?</a:t>
            </a:r>
          </a:p>
        </p:txBody>
      </p:sp>
      <p:sp>
        <p:nvSpPr>
          <p:cNvPr id="4" name="Slide Number Placeholder 3"/>
          <p:cNvSpPr>
            <a:spLocks noGrp="1"/>
          </p:cNvSpPr>
          <p:nvPr>
            <p:ph type="sldNum" sz="quarter" idx="10"/>
          </p:nvPr>
        </p:nvSpPr>
        <p:spPr/>
        <p:txBody>
          <a:bodyPr/>
          <a:lstStyle/>
          <a:p>
            <a:fld id="{9961D978-2742-4AD8-BF02-78F9319261C0}" type="slidenum">
              <a:rPr lang="en-US" smtClean="0"/>
              <a:t>6</a:t>
            </a:fld>
            <a:endParaRPr lang="en-US"/>
          </a:p>
        </p:txBody>
      </p:sp>
    </p:spTree>
    <p:extLst>
      <p:ext uri="{BB962C8B-B14F-4D97-AF65-F5344CB8AC3E}">
        <p14:creationId xmlns:p14="http://schemas.microsoft.com/office/powerpoint/2010/main" val="3464948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1D978-2742-4AD8-BF02-78F9319261C0}" type="slidenum">
              <a:rPr lang="en-US" smtClean="0"/>
              <a:t>7</a:t>
            </a:fld>
            <a:endParaRPr lang="en-US"/>
          </a:p>
        </p:txBody>
      </p:sp>
    </p:spTree>
    <p:extLst>
      <p:ext uri="{BB962C8B-B14F-4D97-AF65-F5344CB8AC3E}">
        <p14:creationId xmlns:p14="http://schemas.microsoft.com/office/powerpoint/2010/main" val="99819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3AC279-A75A-48AF-BC4C-D359BC0CFCA3}" type="datetimeFigureOut">
              <a:rPr lang="en-US" smtClean="0"/>
              <a:t>3/27/2018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15D15E8-9624-4269-B1E0-D9EA46EAE3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3AC279-A75A-48AF-BC4C-D359BC0CFCA3}" type="datetimeFigureOut">
              <a:rPr lang="en-US" smtClean="0"/>
              <a:t>3/27/2018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5D15E8-9624-4269-B1E0-D9EA46EAE3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3AC279-A75A-48AF-BC4C-D359BC0CFCA3}" type="datetimeFigureOut">
              <a:rPr lang="en-US" smtClean="0"/>
              <a:t>3/27/2018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5D15E8-9624-4269-B1E0-D9EA46EAE3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3AC279-A75A-48AF-BC4C-D359BC0CFCA3}" type="datetimeFigureOut">
              <a:rPr lang="en-US" smtClean="0"/>
              <a:t>3/27/2018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5D15E8-9624-4269-B1E0-D9EA46EAE33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3AC279-A75A-48AF-BC4C-D359BC0CFCA3}" type="datetimeFigureOut">
              <a:rPr lang="en-US" smtClean="0"/>
              <a:t>3/27/2018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5D15E8-9624-4269-B1E0-D9EA46EAE33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3AC279-A75A-48AF-BC4C-D359BC0CFCA3}" type="datetimeFigureOut">
              <a:rPr lang="en-US" smtClean="0"/>
              <a:t>3/27/2018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5D15E8-9624-4269-B1E0-D9EA46EAE33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3AC279-A75A-48AF-BC4C-D359BC0CFCA3}" type="datetimeFigureOut">
              <a:rPr lang="en-US" smtClean="0"/>
              <a:t>3/27/2018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5D15E8-9624-4269-B1E0-D9EA46EAE3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F3AC279-A75A-48AF-BC4C-D359BC0CFCA3}" type="datetimeFigureOut">
              <a:rPr lang="en-US" smtClean="0"/>
              <a:t>3/27/2018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5D15E8-9624-4269-B1E0-D9EA46EAE33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3AC279-A75A-48AF-BC4C-D359BC0CFCA3}" type="datetimeFigureOut">
              <a:rPr lang="en-US" smtClean="0"/>
              <a:t>3/27/2018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15D15E8-9624-4269-B1E0-D9EA46EAE3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3AC279-A75A-48AF-BC4C-D359BC0CFCA3}" type="datetimeFigureOut">
              <a:rPr lang="en-US" smtClean="0"/>
              <a:t>3/27/2018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5D15E8-9624-4269-B1E0-D9EA46EAE3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3AC279-A75A-48AF-BC4C-D359BC0CFCA3}" type="datetimeFigureOut">
              <a:rPr lang="en-US" smtClean="0"/>
              <a:t>3/27/2018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15D15E8-9624-4269-B1E0-D9EA46EAE33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3AC279-A75A-48AF-BC4C-D359BC0CFCA3}" type="datetimeFigureOut">
              <a:rPr lang="en-US" smtClean="0"/>
              <a:t>3/27/2018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15D15E8-9624-4269-B1E0-D9EA46EAE3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829761"/>
          </a:xfrm>
        </p:spPr>
        <p:txBody>
          <a:bodyPr>
            <a:normAutofit/>
          </a:bodyPr>
          <a:lstStyle/>
          <a:p>
            <a:pPr algn="l"/>
            <a:r>
              <a:rPr lang="en-US" sz="3600" smtClean="0"/>
              <a:t>Every </a:t>
            </a:r>
            <a:r>
              <a:rPr lang="en-US" sz="3600" dirty="0" smtClean="0"/>
              <a:t>Thought Captive:</a:t>
            </a:r>
            <a:br>
              <a:rPr lang="en-US" sz="3600" dirty="0" smtClean="0"/>
            </a:br>
            <a:r>
              <a:rPr lang="en-US" sz="3600" dirty="0" smtClean="0"/>
              <a:t>Race and Racism – Part 2</a:t>
            </a:r>
            <a:endParaRPr lang="en-US" sz="3600" dirty="0"/>
          </a:p>
        </p:txBody>
      </p:sp>
      <p:sp>
        <p:nvSpPr>
          <p:cNvPr id="3" name="Subtitle 2"/>
          <p:cNvSpPr>
            <a:spLocks noGrp="1"/>
          </p:cNvSpPr>
          <p:nvPr>
            <p:ph type="subTitle" idx="1"/>
          </p:nvPr>
        </p:nvSpPr>
        <p:spPr>
          <a:xfrm>
            <a:off x="685800" y="3581400"/>
            <a:ext cx="7772400" cy="1199704"/>
          </a:xfrm>
        </p:spPr>
        <p:txBody>
          <a:bodyPr/>
          <a:lstStyle/>
          <a:p>
            <a:pPr algn="l"/>
            <a:r>
              <a:rPr lang="en-US" dirty="0" smtClean="0"/>
              <a:t>Keith Rice</a:t>
            </a:r>
            <a:endParaRPr lang="en-US" dirty="0"/>
          </a:p>
        </p:txBody>
      </p:sp>
    </p:spTree>
    <p:extLst>
      <p:ext uri="{BB962C8B-B14F-4D97-AF65-F5344CB8AC3E}">
        <p14:creationId xmlns:p14="http://schemas.microsoft.com/office/powerpoint/2010/main" val="3220718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At the heart of any discussion of racism is the concept of </a:t>
            </a:r>
            <a:r>
              <a:rPr lang="en-US" b="1" dirty="0" smtClean="0"/>
              <a:t>racial identity</a:t>
            </a:r>
            <a:r>
              <a:rPr lang="en-US" dirty="0" smtClean="0"/>
              <a:t>:</a:t>
            </a:r>
          </a:p>
          <a:p>
            <a:endParaRPr lang="en-US" dirty="0"/>
          </a:p>
          <a:p>
            <a:r>
              <a:rPr lang="en-US" dirty="0" smtClean="0"/>
              <a:t>“My race should be a primary factor in how people view me and treat me.”</a:t>
            </a:r>
          </a:p>
          <a:p>
            <a:endParaRPr lang="en-US" dirty="0" smtClean="0"/>
          </a:p>
          <a:p>
            <a:r>
              <a:rPr lang="en-US" dirty="0" smtClean="0"/>
              <a:t>This is the view of both “Black Lives Matter” and white supremacists!</a:t>
            </a:r>
            <a:endParaRPr lang="en-US" dirty="0"/>
          </a:p>
        </p:txBody>
      </p:sp>
      <p:sp>
        <p:nvSpPr>
          <p:cNvPr id="3" name="Title 2"/>
          <p:cNvSpPr>
            <a:spLocks noGrp="1"/>
          </p:cNvSpPr>
          <p:nvPr>
            <p:ph type="title"/>
          </p:nvPr>
        </p:nvSpPr>
        <p:spPr/>
        <p:txBody>
          <a:bodyPr/>
          <a:lstStyle/>
          <a:p>
            <a:r>
              <a:rPr lang="en-US" dirty="0" smtClean="0"/>
              <a:t>Review of Part 1</a:t>
            </a:r>
            <a:endParaRPr lang="en-US" dirty="0"/>
          </a:p>
        </p:txBody>
      </p:sp>
    </p:spTree>
    <p:extLst>
      <p:ext uri="{BB962C8B-B14F-4D97-AF65-F5344CB8AC3E}">
        <p14:creationId xmlns:p14="http://schemas.microsoft.com/office/powerpoint/2010/main" val="3624449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4078" indent="-514350">
              <a:buFont typeface="+mj-lt"/>
              <a:buAutoNum type="arabicPeriod"/>
            </a:pPr>
            <a:r>
              <a:rPr lang="en-US" sz="3200" dirty="0" smtClean="0"/>
              <a:t>Racial identity is an unbiblical idea</a:t>
            </a:r>
            <a:br>
              <a:rPr lang="en-US" sz="3200" dirty="0" smtClean="0"/>
            </a:br>
            <a:endParaRPr lang="en-US" sz="3200" dirty="0" smtClean="0"/>
          </a:p>
          <a:p>
            <a:pPr marL="624078" indent="-514350">
              <a:buFont typeface="+mj-lt"/>
              <a:buAutoNum type="arabicPeriod"/>
            </a:pPr>
            <a:r>
              <a:rPr lang="en-US" sz="3200" dirty="0" smtClean="0"/>
              <a:t>If we want to eradicate racism then we must eradicate racial identity</a:t>
            </a:r>
          </a:p>
          <a:p>
            <a:pPr marL="624078" indent="-514350">
              <a:buFont typeface="+mj-lt"/>
              <a:buAutoNum type="arabicPeriod"/>
            </a:pPr>
            <a:endParaRPr lang="en-US" sz="3200" dirty="0" smtClean="0"/>
          </a:p>
          <a:p>
            <a:pPr marL="624078" indent="-514350">
              <a:buFont typeface="+mj-lt"/>
              <a:buAutoNum type="arabicPeriod"/>
            </a:pPr>
            <a:r>
              <a:rPr lang="en-US" sz="3200" dirty="0" smtClean="0"/>
              <a:t>Racial identity is accepted by most people, including Christians</a:t>
            </a:r>
          </a:p>
          <a:p>
            <a:pPr marL="624078" indent="-514350">
              <a:buFont typeface="+mj-lt"/>
              <a:buAutoNum type="arabicPeriod"/>
            </a:pPr>
            <a:endParaRPr lang="en-US" sz="3200" dirty="0"/>
          </a:p>
          <a:p>
            <a:pPr marL="624078" indent="-514350">
              <a:buFont typeface="+mj-lt"/>
              <a:buAutoNum type="arabicPeriod"/>
            </a:pPr>
            <a:r>
              <a:rPr lang="en-US" sz="3200" dirty="0" smtClean="0"/>
              <a:t>Christians must lead the fight against racial identity</a:t>
            </a:r>
          </a:p>
        </p:txBody>
      </p:sp>
      <p:sp>
        <p:nvSpPr>
          <p:cNvPr id="3" name="Title 2"/>
          <p:cNvSpPr>
            <a:spLocks noGrp="1"/>
          </p:cNvSpPr>
          <p:nvPr>
            <p:ph type="title"/>
          </p:nvPr>
        </p:nvSpPr>
        <p:spPr/>
        <p:txBody>
          <a:bodyPr/>
          <a:lstStyle/>
          <a:p>
            <a:r>
              <a:rPr lang="en-US" dirty="0" smtClean="0"/>
              <a:t>Thesis</a:t>
            </a:r>
            <a:endParaRPr lang="en-US" dirty="0"/>
          </a:p>
        </p:txBody>
      </p:sp>
    </p:spTree>
    <p:extLst>
      <p:ext uri="{BB962C8B-B14F-4D97-AF65-F5344CB8AC3E}">
        <p14:creationId xmlns:p14="http://schemas.microsoft.com/office/powerpoint/2010/main" val="1398880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“Racial identity is deeper than skin color. One’s skin color is also frequently an indicator of one’s culture, which might be more bothersome than their DNA. Therefore, even if racial identity dies, ethnic identity will remain and we’ll have the same problems.”</a:t>
            </a:r>
            <a:endParaRPr lang="en-US" dirty="0"/>
          </a:p>
          <a:p>
            <a:endParaRPr lang="en-US" dirty="0" smtClean="0"/>
          </a:p>
        </p:txBody>
      </p:sp>
      <p:sp>
        <p:nvSpPr>
          <p:cNvPr id="3" name="Title 2"/>
          <p:cNvSpPr>
            <a:spLocks noGrp="1"/>
          </p:cNvSpPr>
          <p:nvPr>
            <p:ph type="title"/>
          </p:nvPr>
        </p:nvSpPr>
        <p:spPr/>
        <p:txBody>
          <a:bodyPr/>
          <a:lstStyle/>
          <a:p>
            <a:r>
              <a:rPr lang="en-US" dirty="0" smtClean="0"/>
              <a:t>Addressing A Concern</a:t>
            </a:r>
            <a:endParaRPr lang="en-US" dirty="0"/>
          </a:p>
        </p:txBody>
      </p:sp>
    </p:spTree>
    <p:extLst>
      <p:ext uri="{BB962C8B-B14F-4D97-AF65-F5344CB8AC3E}">
        <p14:creationId xmlns:p14="http://schemas.microsoft.com/office/powerpoint/2010/main" val="2829695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“Critical Race Theory”</a:t>
            </a:r>
          </a:p>
          <a:p>
            <a:endParaRPr lang="en-US" dirty="0" smtClean="0"/>
          </a:p>
          <a:p>
            <a:r>
              <a:rPr lang="en-US" dirty="0" smtClean="0"/>
              <a:t>CRT promotes two ideas:</a:t>
            </a:r>
          </a:p>
          <a:p>
            <a:endParaRPr lang="en-US" dirty="0" smtClean="0"/>
          </a:p>
          <a:p>
            <a:pPr marL="850392" lvl="1" indent="-457200">
              <a:buFont typeface="+mj-lt"/>
              <a:buAutoNum type="arabicPeriod"/>
            </a:pPr>
            <a:r>
              <a:rPr lang="en-US" dirty="0" smtClean="0"/>
              <a:t>Racism is </a:t>
            </a:r>
            <a:r>
              <a:rPr lang="en-US" dirty="0"/>
              <a:t>entrenched </a:t>
            </a:r>
            <a:r>
              <a:rPr lang="en-US" dirty="0" smtClean="0"/>
              <a:t>in </a:t>
            </a:r>
            <a:r>
              <a:rPr lang="en-US" dirty="0"/>
              <a:t>Western </a:t>
            </a:r>
            <a:r>
              <a:rPr lang="en-US" dirty="0" smtClean="0"/>
              <a:t>thinking (due to the West’s long history of colonizing, enslaving, and oppressing people of color.</a:t>
            </a:r>
          </a:p>
          <a:p>
            <a:pPr marL="850392" lvl="1" indent="-457200">
              <a:buFont typeface="+mj-lt"/>
              <a:buAutoNum type="arabicPeriod"/>
            </a:pPr>
            <a:endParaRPr lang="en-US" dirty="0" smtClean="0"/>
          </a:p>
          <a:p>
            <a:pPr marL="850392" lvl="1" indent="-457200">
              <a:buFont typeface="+mj-lt"/>
              <a:buAutoNum type="arabicPeriod"/>
            </a:pPr>
            <a:r>
              <a:rPr lang="en-US" dirty="0" smtClean="0"/>
              <a:t>Racial equality will not be realized unless whites pay for their past sins through social justice and reparations.</a:t>
            </a:r>
          </a:p>
        </p:txBody>
      </p:sp>
      <p:sp>
        <p:nvSpPr>
          <p:cNvPr id="3" name="Title 2"/>
          <p:cNvSpPr>
            <a:spLocks noGrp="1"/>
          </p:cNvSpPr>
          <p:nvPr>
            <p:ph type="title"/>
          </p:nvPr>
        </p:nvSpPr>
        <p:spPr/>
        <p:txBody>
          <a:bodyPr/>
          <a:lstStyle/>
          <a:p>
            <a:r>
              <a:rPr lang="en-US" dirty="0" smtClean="0"/>
              <a:t>Racial Identity In Pop Culture</a:t>
            </a:r>
            <a:endParaRPr lang="en-US" dirty="0"/>
          </a:p>
        </p:txBody>
      </p:sp>
    </p:spTree>
    <p:extLst>
      <p:ext uri="{BB962C8B-B14F-4D97-AF65-F5344CB8AC3E}">
        <p14:creationId xmlns:p14="http://schemas.microsoft.com/office/powerpoint/2010/main" val="2357752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a:pPr>
            <a:r>
              <a:rPr lang="en-US" dirty="0" smtClean="0"/>
              <a:t>Embrace CRT</a:t>
            </a:r>
          </a:p>
          <a:p>
            <a:pPr lvl="1"/>
            <a:r>
              <a:rPr lang="en-US" dirty="0" smtClean="0"/>
              <a:t>Reformed African American Network (RAAN) / “The Witness” and </a:t>
            </a:r>
            <a:r>
              <a:rPr lang="en-US" dirty="0" err="1" smtClean="0"/>
              <a:t>Jemar</a:t>
            </a:r>
            <a:r>
              <a:rPr lang="en-US" dirty="0" smtClean="0"/>
              <a:t> </a:t>
            </a:r>
            <a:r>
              <a:rPr lang="en-US" dirty="0" err="1" smtClean="0"/>
              <a:t>Tisby</a:t>
            </a:r>
            <a:r>
              <a:rPr lang="en-US" dirty="0" smtClean="0"/>
              <a:t> (promoted by TGC)</a:t>
            </a:r>
          </a:p>
          <a:p>
            <a:pPr lvl="1"/>
            <a:r>
              <a:rPr lang="en-US" dirty="0" err="1" smtClean="0"/>
              <a:t>Lecrae</a:t>
            </a:r>
            <a:r>
              <a:rPr lang="en-US" dirty="0" smtClean="0"/>
              <a:t>, Christian music artist</a:t>
            </a:r>
          </a:p>
          <a:p>
            <a:pPr lvl="1"/>
            <a:endParaRPr lang="en-US" dirty="0" smtClean="0"/>
          </a:p>
          <a:p>
            <a:pPr marL="624078" indent="-514350">
              <a:buFont typeface="+mj-lt"/>
              <a:buAutoNum type="arabicPeriod"/>
            </a:pPr>
            <a:r>
              <a:rPr lang="en-US" dirty="0" smtClean="0"/>
              <a:t>Refusal to listen </a:t>
            </a:r>
          </a:p>
          <a:p>
            <a:pPr lvl="1"/>
            <a:r>
              <a:rPr lang="en-US" dirty="0" smtClean="0"/>
              <a:t>There are legitimate concerns within CRT, even if their motivations and solutions are ungodly</a:t>
            </a:r>
            <a:endParaRPr lang="en-US" dirty="0"/>
          </a:p>
          <a:p>
            <a:pPr lvl="1"/>
            <a:endParaRPr lang="en-US" dirty="0"/>
          </a:p>
        </p:txBody>
      </p:sp>
      <p:sp>
        <p:nvSpPr>
          <p:cNvPr id="3" name="Title 2"/>
          <p:cNvSpPr>
            <a:spLocks noGrp="1"/>
          </p:cNvSpPr>
          <p:nvPr>
            <p:ph type="title"/>
          </p:nvPr>
        </p:nvSpPr>
        <p:spPr/>
        <p:txBody>
          <a:bodyPr>
            <a:normAutofit/>
          </a:bodyPr>
          <a:lstStyle/>
          <a:p>
            <a:r>
              <a:rPr lang="en-US" dirty="0" smtClean="0"/>
              <a:t>Christian Responses to CRT</a:t>
            </a:r>
            <a:endParaRPr lang="en-US" dirty="0"/>
          </a:p>
        </p:txBody>
      </p:sp>
    </p:spTree>
    <p:extLst>
      <p:ext uri="{BB962C8B-B14F-4D97-AF65-F5344CB8AC3E}">
        <p14:creationId xmlns:p14="http://schemas.microsoft.com/office/powerpoint/2010/main" val="2422378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CRT: “I identify with my race.”</a:t>
            </a:r>
          </a:p>
          <a:p>
            <a:r>
              <a:rPr lang="en-US" dirty="0" err="1" smtClean="0"/>
              <a:t>Chr</a:t>
            </a:r>
            <a:r>
              <a:rPr lang="en-US" dirty="0" smtClean="0"/>
              <a:t>: “I identify with my faith.” (Gal 3:28)</a:t>
            </a:r>
          </a:p>
          <a:p>
            <a:endParaRPr lang="en-US" dirty="0"/>
          </a:p>
          <a:p>
            <a:r>
              <a:rPr lang="en-US" dirty="0" smtClean="0"/>
              <a:t>CRT: “My race is my heritage.”</a:t>
            </a:r>
          </a:p>
          <a:p>
            <a:r>
              <a:rPr lang="en-US" dirty="0" err="1" smtClean="0"/>
              <a:t>Chr</a:t>
            </a:r>
            <a:r>
              <a:rPr lang="en-US" dirty="0" smtClean="0"/>
              <a:t>: “Adam is my heritage.” (Acts 17:26)</a:t>
            </a:r>
          </a:p>
          <a:p>
            <a:endParaRPr lang="en-US" dirty="0"/>
          </a:p>
          <a:p>
            <a:r>
              <a:rPr lang="en-US" dirty="0" smtClean="0"/>
              <a:t>CRT: “The sins of your forefathers will not be forgotten.”</a:t>
            </a:r>
          </a:p>
          <a:p>
            <a:r>
              <a:rPr lang="en-US" dirty="0" err="1" smtClean="0"/>
              <a:t>Chr</a:t>
            </a:r>
            <a:r>
              <a:rPr lang="en-US" dirty="0" smtClean="0"/>
              <a:t>: “Children shall not pay for the sins of their parents.” (Deut. 24:16)</a:t>
            </a:r>
            <a:endParaRPr lang="en-US" dirty="0"/>
          </a:p>
        </p:txBody>
      </p:sp>
      <p:sp>
        <p:nvSpPr>
          <p:cNvPr id="3" name="Title 2"/>
          <p:cNvSpPr>
            <a:spLocks noGrp="1"/>
          </p:cNvSpPr>
          <p:nvPr>
            <p:ph type="title"/>
          </p:nvPr>
        </p:nvSpPr>
        <p:spPr/>
        <p:txBody>
          <a:bodyPr>
            <a:normAutofit/>
          </a:bodyPr>
          <a:lstStyle/>
          <a:p>
            <a:r>
              <a:rPr lang="en-US" dirty="0" smtClean="0"/>
              <a:t>Christianity Versus CRT</a:t>
            </a:r>
            <a:endParaRPr lang="en-US" dirty="0"/>
          </a:p>
        </p:txBody>
      </p:sp>
    </p:spTree>
    <p:extLst>
      <p:ext uri="{BB962C8B-B14F-4D97-AF65-F5344CB8AC3E}">
        <p14:creationId xmlns:p14="http://schemas.microsoft.com/office/powerpoint/2010/main" val="424340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Litmus test for whether a response to racism is godly: is the emphasis on </a:t>
            </a:r>
            <a:r>
              <a:rPr lang="en-US" b="1" dirty="0" smtClean="0"/>
              <a:t>retribution </a:t>
            </a:r>
            <a:r>
              <a:rPr lang="en-US" dirty="0" smtClean="0"/>
              <a:t> or </a:t>
            </a:r>
            <a:r>
              <a:rPr lang="en-US" b="1" dirty="0" smtClean="0"/>
              <a:t>reconciliation?</a:t>
            </a:r>
          </a:p>
          <a:p>
            <a:endParaRPr lang="en-US" dirty="0"/>
          </a:p>
          <a:p>
            <a:r>
              <a:rPr lang="en-US" dirty="0" smtClean="0"/>
              <a:t>Christianity brings reconciliation</a:t>
            </a:r>
          </a:p>
          <a:p>
            <a:pPr lvl="1"/>
            <a:r>
              <a:rPr lang="en-US" dirty="0"/>
              <a:t>Jews and Samaritans (Luke 10:25–37, John 4)</a:t>
            </a:r>
          </a:p>
          <a:p>
            <a:pPr lvl="1"/>
            <a:r>
              <a:rPr lang="en-US" dirty="0"/>
              <a:t>Jews and Gentiles (</a:t>
            </a:r>
            <a:r>
              <a:rPr lang="en-US" dirty="0" err="1"/>
              <a:t>Eph</a:t>
            </a:r>
            <a:r>
              <a:rPr lang="en-US" dirty="0"/>
              <a:t> 2:11-18)</a:t>
            </a:r>
          </a:p>
          <a:p>
            <a:pPr lvl="1"/>
            <a:r>
              <a:rPr lang="en-US" dirty="0"/>
              <a:t>God and sinners (1 Pet. 3:18)</a:t>
            </a:r>
          </a:p>
          <a:p>
            <a:endParaRPr lang="en-US" dirty="0" smtClean="0"/>
          </a:p>
          <a:p>
            <a:r>
              <a:rPr lang="en-US" dirty="0" smtClean="0"/>
              <a:t>Only Christians can bring the reconciling power of the gospel into this broken world!</a:t>
            </a:r>
            <a:endParaRPr lang="en-US" dirty="0"/>
          </a:p>
        </p:txBody>
      </p:sp>
      <p:sp>
        <p:nvSpPr>
          <p:cNvPr id="3" name="Title 2"/>
          <p:cNvSpPr>
            <a:spLocks noGrp="1"/>
          </p:cNvSpPr>
          <p:nvPr>
            <p:ph type="title"/>
          </p:nvPr>
        </p:nvSpPr>
        <p:spPr/>
        <p:txBody>
          <a:bodyPr/>
          <a:lstStyle/>
          <a:p>
            <a:r>
              <a:rPr lang="en-US" dirty="0" smtClean="0"/>
              <a:t>Reconciliation, not Retribution</a:t>
            </a:r>
            <a:endParaRPr lang="en-US" dirty="0"/>
          </a:p>
        </p:txBody>
      </p:sp>
    </p:spTree>
    <p:extLst>
      <p:ext uri="{BB962C8B-B14F-4D97-AF65-F5344CB8AC3E}">
        <p14:creationId xmlns:p14="http://schemas.microsoft.com/office/powerpoint/2010/main" val="120543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endParaRPr lang="en-US" dirty="0" smtClean="0"/>
          </a:p>
          <a:p>
            <a:pPr marL="109728" indent="0" algn="ctr">
              <a:buNone/>
            </a:pPr>
            <a:r>
              <a:rPr lang="en-US" dirty="0" smtClean="0"/>
              <a:t>All audio and power-points available at www.keithrice.net</a:t>
            </a:r>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902530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1550</TotalTime>
  <Words>572</Words>
  <Application>Microsoft Office PowerPoint</Application>
  <PresentationFormat>On-screen Show (4:3)</PresentationFormat>
  <Paragraphs>86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Every Thought Captive: Race and Racism – Part 2</vt:lpstr>
      <vt:lpstr>Review of Part 1</vt:lpstr>
      <vt:lpstr>Thesis</vt:lpstr>
      <vt:lpstr>Addressing A Concern</vt:lpstr>
      <vt:lpstr>Racial Identity In Pop Culture</vt:lpstr>
      <vt:lpstr>Christian Responses to CRT</vt:lpstr>
      <vt:lpstr>Christianity Versus CRT</vt:lpstr>
      <vt:lpstr>Reconciliation, not Retribution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cadsharp</dc:creator>
  <cp:lastModifiedBy>Operator</cp:lastModifiedBy>
  <cp:revision>54</cp:revision>
  <dcterms:created xsi:type="dcterms:W3CDTF">2018-02-18T07:46:11Z</dcterms:created>
  <dcterms:modified xsi:type="dcterms:W3CDTF">2018-03-27T18:35:04Z</dcterms:modified>
</cp:coreProperties>
</file>