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45" autoAdjust="0"/>
  </p:normalViewPr>
  <p:slideViewPr>
    <p:cSldViewPr>
      <p:cViewPr varScale="1">
        <p:scale>
          <a:sx n="40" d="100"/>
          <a:sy n="40" d="100"/>
        </p:scale>
        <p:origin x="-202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7EFE8-FD51-44B6-9188-AD6B92220F66}" type="datetimeFigureOut">
              <a:rPr lang="en-US" smtClean="0"/>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1D978-2742-4AD8-BF02-78F9319261C0}" type="slidenum">
              <a:rPr lang="en-US" smtClean="0"/>
              <a:t>‹#›</a:t>
            </a:fld>
            <a:endParaRPr lang="en-US"/>
          </a:p>
        </p:txBody>
      </p:sp>
    </p:spTree>
    <p:extLst>
      <p:ext uri="{BB962C8B-B14F-4D97-AF65-F5344CB8AC3E}">
        <p14:creationId xmlns:p14="http://schemas.microsoft.com/office/powerpoint/2010/main" val="353075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 races</a:t>
            </a:r>
          </a:p>
          <a:p>
            <a:r>
              <a:rPr lang="en-US" dirty="0" smtClean="0"/>
              <a:t>A way of categorizing humans</a:t>
            </a:r>
            <a:r>
              <a:rPr lang="en-US" baseline="0" dirty="0" smtClean="0"/>
              <a:t> by their genetics</a:t>
            </a:r>
            <a:endParaRPr lang="en-US" dirty="0" smtClean="0"/>
          </a:p>
          <a:p>
            <a:r>
              <a:rPr lang="en-US" dirty="0" smtClean="0"/>
              <a:t>Hot</a:t>
            </a:r>
            <a:r>
              <a:rPr lang="en-US" baseline="0" dirty="0" smtClean="0"/>
              <a:t> button issue</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a:t>
            </a:fld>
            <a:endParaRPr lang="en-US"/>
          </a:p>
        </p:txBody>
      </p:sp>
    </p:spTree>
    <p:extLst>
      <p:ext uri="{BB962C8B-B14F-4D97-AF65-F5344CB8AC3E}">
        <p14:creationId xmlns:p14="http://schemas.microsoft.com/office/powerpoint/2010/main" val="108909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a:t>
            </a:r>
            <a:r>
              <a:rPr lang="en-US" baseline="0" dirty="0" smtClean="0"/>
              <a:t> live in a multi-racial society</a:t>
            </a:r>
          </a:p>
          <a:p>
            <a:pPr marL="171450" indent="-171450">
              <a:buFont typeface="Arial" panose="020B0604020202020204" pitchFamily="34" charset="0"/>
              <a:buChar char="•"/>
            </a:pPr>
            <a:r>
              <a:rPr lang="en-US" baseline="0" dirty="0" smtClean="0"/>
              <a:t>The issue of race has been a significant player in American history</a:t>
            </a:r>
          </a:p>
          <a:p>
            <a:pPr marL="628650" lvl="1" indent="-171450">
              <a:buFont typeface="Arial" panose="020B0604020202020204" pitchFamily="34" charset="0"/>
              <a:buChar char="•"/>
            </a:pPr>
            <a:r>
              <a:rPr lang="en-US" baseline="0" dirty="0" smtClean="0"/>
              <a:t>U</a:t>
            </a:r>
            <a:r>
              <a:rPr lang="en-US" dirty="0" smtClean="0"/>
              <a:t>S Civil War</a:t>
            </a:r>
          </a:p>
          <a:p>
            <a:pPr marL="628650" lvl="1" indent="-171450">
              <a:buFont typeface="Arial" panose="020B0604020202020204" pitchFamily="34" charset="0"/>
              <a:buChar char="•"/>
            </a:pPr>
            <a:r>
              <a:rPr lang="en-US" dirty="0" smtClean="0"/>
              <a:t>Jim crow laws</a:t>
            </a:r>
            <a:r>
              <a:rPr lang="en-US" baseline="0" dirty="0" smtClean="0"/>
              <a:t> and </a:t>
            </a:r>
            <a:r>
              <a:rPr lang="en-US" dirty="0" smtClean="0"/>
              <a:t>segregation</a:t>
            </a:r>
          </a:p>
          <a:p>
            <a:pPr marL="628650" lvl="1" indent="-171450">
              <a:buFont typeface="Arial" panose="020B0604020202020204" pitchFamily="34" charset="0"/>
              <a:buChar char="•"/>
            </a:pPr>
            <a:r>
              <a:rPr lang="en-US" baseline="0" dirty="0" smtClean="0"/>
              <a:t>Civil Rights Movement</a:t>
            </a:r>
          </a:p>
          <a:p>
            <a:pPr marL="628650" lvl="1" indent="-171450">
              <a:buFont typeface="Arial" panose="020B0604020202020204" pitchFamily="34" charset="0"/>
              <a:buChar char="•"/>
            </a:pPr>
            <a:r>
              <a:rPr lang="en-US" baseline="0" dirty="0" smtClean="0"/>
              <a:t>Affirmative action</a:t>
            </a:r>
          </a:p>
          <a:p>
            <a:pPr marL="171450" lvl="0" indent="-171450">
              <a:buFont typeface="Arial" panose="020B0604020202020204" pitchFamily="34" charset="0"/>
              <a:buChar char="•"/>
            </a:pPr>
            <a:r>
              <a:rPr lang="en-US" baseline="0" dirty="0" smtClean="0"/>
              <a:t>In this decade, the issue of race is hotter than ever due to numerous high-profiled incidents of black civilians being killed by white police officers</a:t>
            </a:r>
          </a:p>
          <a:p>
            <a:pPr marL="628650" lvl="1" indent="-171450">
              <a:buFont typeface="Arial" panose="020B0604020202020204" pitchFamily="34" charset="0"/>
              <a:buChar char="•"/>
            </a:pPr>
            <a:r>
              <a:rPr lang="en-US" dirty="0" smtClean="0"/>
              <a:t>Trayvon</a:t>
            </a:r>
            <a:r>
              <a:rPr lang="en-US" baseline="0" dirty="0" smtClean="0"/>
              <a:t> Martin</a:t>
            </a:r>
            <a:r>
              <a:rPr lang="en-US" dirty="0" smtClean="0"/>
              <a:t>, Michael</a:t>
            </a:r>
            <a:r>
              <a:rPr lang="en-US" baseline="0" dirty="0" smtClean="0"/>
              <a:t> Brown, Eric Garner, Freddie Gray, </a:t>
            </a:r>
            <a:r>
              <a:rPr lang="en-US" baseline="0" dirty="0" err="1" smtClean="0"/>
              <a:t>Philando</a:t>
            </a:r>
            <a:r>
              <a:rPr lang="en-US" baseline="0" dirty="0" smtClean="0"/>
              <a:t> Castile</a:t>
            </a:r>
          </a:p>
          <a:p>
            <a:pPr marL="628650" lvl="1" indent="-171450">
              <a:buFont typeface="Arial" panose="020B0604020202020204" pitchFamily="34" charset="0"/>
              <a:buChar char="•"/>
            </a:pPr>
            <a:r>
              <a:rPr lang="en-US" baseline="0" dirty="0" smtClean="0"/>
              <a:t>Prompted a reactionary movement which eventually came be known as “Black Lives Matter” (#</a:t>
            </a:r>
            <a:r>
              <a:rPr lang="en-US" baseline="0" dirty="0" err="1" smtClean="0"/>
              <a:t>BlackLivesMatter</a:t>
            </a:r>
            <a:r>
              <a:rPr lang="en-US" baseline="0" dirty="0" smtClean="0"/>
              <a:t>)</a:t>
            </a:r>
          </a:p>
          <a:p>
            <a:pPr marL="628650" lvl="1" indent="-171450">
              <a:buFont typeface="Arial" panose="020B0604020202020204" pitchFamily="34" charset="0"/>
              <a:buChar char="•"/>
            </a:pPr>
            <a:r>
              <a:rPr lang="en-US" baseline="0" dirty="0" smtClean="0"/>
              <a:t>Colin </a:t>
            </a:r>
            <a:r>
              <a:rPr lang="en-US" baseline="0" dirty="0" err="1" smtClean="0"/>
              <a:t>Kaepernick</a:t>
            </a:r>
            <a:r>
              <a:rPr lang="en-US" baseline="0" dirty="0" smtClean="0"/>
              <a:t> refusing to stand for national anthem</a:t>
            </a:r>
          </a:p>
          <a:p>
            <a:pPr marL="171450" lvl="0" indent="-171450">
              <a:buFont typeface="Arial" panose="020B0604020202020204" pitchFamily="34" charset="0"/>
              <a:buChar char="•"/>
            </a:pPr>
            <a:r>
              <a:rPr lang="en-US" baseline="0" dirty="0" smtClean="0"/>
              <a:t>Trump accused of racism, particularly toward Hispanics</a:t>
            </a:r>
          </a:p>
          <a:p>
            <a:pPr marL="171450" indent="-171450">
              <a:buFont typeface="Arial" panose="020B0604020202020204" pitchFamily="34" charset="0"/>
              <a:buChar char="•"/>
            </a:pPr>
            <a:r>
              <a:rPr lang="en-US" baseline="0" dirty="0" smtClean="0"/>
              <a:t>The “browning of America”</a:t>
            </a:r>
          </a:p>
          <a:p>
            <a:pPr marL="171450" indent="-171450">
              <a:buFont typeface="Arial" panose="020B0604020202020204" pitchFamily="34" charset="0"/>
              <a:buChar char="•"/>
            </a:pPr>
            <a:r>
              <a:rPr lang="en-US" baseline="0" dirty="0" smtClean="0"/>
              <a:t>The race issue does not seem settled at all and is probably the largest source of tension in the United States</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2</a:t>
            </a:fld>
            <a:endParaRPr lang="en-US"/>
          </a:p>
        </p:txBody>
      </p:sp>
    </p:spTree>
    <p:extLst>
      <p:ext uri="{BB962C8B-B14F-4D97-AF65-F5344CB8AC3E}">
        <p14:creationId xmlns:p14="http://schemas.microsoft.com/office/powerpoint/2010/main" val="91183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961D978-2742-4AD8-BF02-78F9319261C0}" type="slidenum">
              <a:rPr lang="en-US" smtClean="0"/>
              <a:t>3</a:t>
            </a:fld>
            <a:endParaRPr lang="en-US"/>
          </a:p>
        </p:txBody>
      </p:sp>
    </p:spTree>
    <p:extLst>
      <p:ext uri="{BB962C8B-B14F-4D97-AF65-F5344CB8AC3E}">
        <p14:creationId xmlns:p14="http://schemas.microsoft.com/office/powerpoint/2010/main" val="123445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tell</a:t>
            </a:r>
            <a:r>
              <a:rPr lang="en-US" baseline="0" dirty="0" smtClean="0"/>
              <a:t> if you pro-racial identity:</a:t>
            </a:r>
          </a:p>
          <a:p>
            <a:endParaRPr lang="en-US" baseline="0" dirty="0" smtClean="0"/>
          </a:p>
          <a:p>
            <a:pPr marL="228600" indent="-228600">
              <a:buAutoNum type="arabicPeriod"/>
            </a:pPr>
            <a:r>
              <a:rPr lang="en-US" baseline="0" dirty="0" smtClean="0"/>
              <a:t>Do you get defensive when topics of race comes up?</a:t>
            </a:r>
          </a:p>
          <a:p>
            <a:pPr marL="228600" indent="-228600">
              <a:buAutoNum type="arabicPeriod"/>
            </a:pPr>
            <a:r>
              <a:rPr lang="en-US" baseline="0" dirty="0" smtClean="0"/>
              <a:t>When you hear news about race-related matters, do you think in terms of “us” and “them”?</a:t>
            </a:r>
          </a:p>
        </p:txBody>
      </p:sp>
      <p:sp>
        <p:nvSpPr>
          <p:cNvPr id="4" name="Slide Number Placeholder 3"/>
          <p:cNvSpPr>
            <a:spLocks noGrp="1"/>
          </p:cNvSpPr>
          <p:nvPr>
            <p:ph type="sldNum" sz="quarter" idx="10"/>
          </p:nvPr>
        </p:nvSpPr>
        <p:spPr/>
        <p:txBody>
          <a:bodyPr/>
          <a:lstStyle/>
          <a:p>
            <a:fld id="{9961D978-2742-4AD8-BF02-78F9319261C0}" type="slidenum">
              <a:rPr lang="en-US" smtClean="0"/>
              <a:t>4</a:t>
            </a:fld>
            <a:endParaRPr lang="en-US"/>
          </a:p>
        </p:txBody>
      </p:sp>
    </p:spTree>
    <p:extLst>
      <p:ext uri="{BB962C8B-B14F-4D97-AF65-F5344CB8AC3E}">
        <p14:creationId xmlns:p14="http://schemas.microsoft.com/office/powerpoint/2010/main" val="123445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talk will cover the first two points</a:t>
            </a:r>
          </a:p>
          <a:p>
            <a:r>
              <a:rPr lang="en-US" baseline="0" dirty="0" smtClean="0"/>
              <a:t>The next talk will cover the next two points</a:t>
            </a:r>
            <a:endParaRPr lang="en-US" dirty="0" smtClean="0"/>
          </a:p>
        </p:txBody>
      </p:sp>
      <p:sp>
        <p:nvSpPr>
          <p:cNvPr id="4" name="Slide Number Placeholder 3"/>
          <p:cNvSpPr>
            <a:spLocks noGrp="1"/>
          </p:cNvSpPr>
          <p:nvPr>
            <p:ph type="sldNum" sz="quarter" idx="10"/>
          </p:nvPr>
        </p:nvSpPr>
        <p:spPr/>
        <p:txBody>
          <a:bodyPr/>
          <a:lstStyle/>
          <a:p>
            <a:fld id="{9961D978-2742-4AD8-BF02-78F9319261C0}" type="slidenum">
              <a:rPr lang="en-US" smtClean="0"/>
              <a:t>5</a:t>
            </a:fld>
            <a:endParaRPr lang="en-US"/>
          </a:p>
        </p:txBody>
      </p:sp>
    </p:spTree>
    <p:extLst>
      <p:ext uri="{BB962C8B-B14F-4D97-AF65-F5344CB8AC3E}">
        <p14:creationId xmlns:p14="http://schemas.microsoft.com/office/powerpoint/2010/main" val="236986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Race is a biological categorization of humans</a:t>
            </a:r>
          </a:p>
        </p:txBody>
      </p:sp>
      <p:sp>
        <p:nvSpPr>
          <p:cNvPr id="4" name="Slide Number Placeholder 3"/>
          <p:cNvSpPr>
            <a:spLocks noGrp="1"/>
          </p:cNvSpPr>
          <p:nvPr>
            <p:ph type="sldNum" sz="quarter" idx="10"/>
          </p:nvPr>
        </p:nvSpPr>
        <p:spPr/>
        <p:txBody>
          <a:bodyPr/>
          <a:lstStyle/>
          <a:p>
            <a:fld id="{9961D978-2742-4AD8-BF02-78F9319261C0}" type="slidenum">
              <a:rPr lang="en-US" smtClean="0"/>
              <a:t>6</a:t>
            </a:fld>
            <a:endParaRPr lang="en-US"/>
          </a:p>
        </p:txBody>
      </p:sp>
    </p:spTree>
    <p:extLst>
      <p:ext uri="{BB962C8B-B14F-4D97-AF65-F5344CB8AC3E}">
        <p14:creationId xmlns:p14="http://schemas.microsoft.com/office/powerpoint/2010/main" val="362957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For when Solomon was old his wives turned away his heart after other gods, and his heart was not wholly true to the LORD his God, as was the heart of David his father.” (1 Kings 11:4)</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10</a:t>
            </a:fld>
            <a:endParaRPr lang="en-US"/>
          </a:p>
        </p:txBody>
      </p:sp>
    </p:spTree>
    <p:extLst>
      <p:ext uri="{BB962C8B-B14F-4D97-AF65-F5344CB8AC3E}">
        <p14:creationId xmlns:p14="http://schemas.microsoft.com/office/powerpoint/2010/main" val="306569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3AC279-A75A-48AF-BC4C-D359BC0CFCA3}" type="datetimeFigureOut">
              <a:rPr lang="en-US" smtClean="0"/>
              <a:t>3/27/2018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5D15E8-9624-4269-B1E0-D9EA46EAE3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3AC279-A75A-48AF-BC4C-D359BC0CFCA3}" type="datetimeFigureOut">
              <a:rPr lang="en-US" smtClean="0"/>
              <a:t>3/27/2018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3AC279-A75A-48AF-BC4C-D359BC0CFCA3}" type="datetimeFigureOut">
              <a:rPr lang="en-US" smtClean="0"/>
              <a:t>3/27/2018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3AC279-A75A-48AF-BC4C-D359BC0CFCA3}" type="datetimeFigureOut">
              <a:rPr lang="en-US" smtClean="0"/>
              <a:t>3/27/2018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5D15E8-9624-4269-B1E0-D9EA46EAE3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3AC279-A75A-48AF-BC4C-D359BC0CFCA3}" type="datetimeFigureOut">
              <a:rPr lang="en-US" smtClean="0"/>
              <a:t>3/27/2018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5D15E8-9624-4269-B1E0-D9EA46EAE3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9761"/>
          </a:xfrm>
        </p:spPr>
        <p:txBody>
          <a:bodyPr>
            <a:normAutofit/>
          </a:bodyPr>
          <a:lstStyle/>
          <a:p>
            <a:pPr algn="l"/>
            <a:r>
              <a:rPr lang="en-US" sz="3600" smtClean="0"/>
              <a:t>Every </a:t>
            </a:r>
            <a:r>
              <a:rPr lang="en-US" sz="3600" dirty="0" smtClean="0"/>
              <a:t>Thought Captive:</a:t>
            </a:r>
            <a:br>
              <a:rPr lang="en-US" sz="3600" dirty="0" smtClean="0"/>
            </a:br>
            <a:r>
              <a:rPr lang="en-US" sz="3600" dirty="0" smtClean="0"/>
              <a:t>Race and Racism (Part One)</a:t>
            </a:r>
            <a:endParaRPr lang="en-US" sz="3600" dirty="0"/>
          </a:p>
        </p:txBody>
      </p:sp>
      <p:sp>
        <p:nvSpPr>
          <p:cNvPr id="3" name="Subtitle 2"/>
          <p:cNvSpPr>
            <a:spLocks noGrp="1"/>
          </p:cNvSpPr>
          <p:nvPr>
            <p:ph type="subTitle" idx="1"/>
          </p:nvPr>
        </p:nvSpPr>
        <p:spPr>
          <a:xfrm>
            <a:off x="685800" y="3581400"/>
            <a:ext cx="7772400" cy="1199704"/>
          </a:xfrm>
        </p:spPr>
        <p:txBody>
          <a:bodyPr/>
          <a:lstStyle/>
          <a:p>
            <a:pPr algn="l"/>
            <a:r>
              <a:rPr lang="en-US" dirty="0" smtClean="0"/>
              <a:t>Keith Rice</a:t>
            </a:r>
            <a:endParaRPr lang="en-US" dirty="0"/>
          </a:p>
        </p:txBody>
      </p:sp>
    </p:spTree>
    <p:extLst>
      <p:ext uri="{BB962C8B-B14F-4D97-AF65-F5344CB8AC3E}">
        <p14:creationId xmlns:p14="http://schemas.microsoft.com/office/powerpoint/2010/main" val="322071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scripture prohibits is believers marrying unbelievers (2 </a:t>
            </a:r>
            <a:r>
              <a:rPr lang="en-US" dirty="0" err="1" smtClean="0"/>
              <a:t>Cor</a:t>
            </a:r>
            <a:r>
              <a:rPr lang="en-US" dirty="0" smtClean="0"/>
              <a:t> 6:14)</a:t>
            </a:r>
          </a:p>
          <a:p>
            <a:pPr lvl="1"/>
            <a:r>
              <a:rPr lang="en-US" dirty="0" smtClean="0"/>
              <a:t>Samson and Delilah</a:t>
            </a:r>
          </a:p>
          <a:p>
            <a:pPr lvl="1"/>
            <a:r>
              <a:rPr lang="en-US" dirty="0" smtClean="0"/>
              <a:t>Solomon and his wives (1 Kings 11:4)</a:t>
            </a:r>
          </a:p>
          <a:p>
            <a:pPr lvl="1"/>
            <a:endParaRPr lang="en-US" dirty="0" smtClean="0"/>
          </a:p>
          <a:p>
            <a:r>
              <a:rPr lang="en-US" dirty="0" smtClean="0"/>
              <a:t>God condemns and punishes nations (due to their sinfulness), but never races</a:t>
            </a:r>
          </a:p>
          <a:p>
            <a:pPr lvl="1"/>
            <a:r>
              <a:rPr lang="fr-FR" dirty="0" err="1"/>
              <a:t>Assyrians</a:t>
            </a:r>
            <a:r>
              <a:rPr lang="fr-FR" dirty="0"/>
              <a:t>, </a:t>
            </a:r>
            <a:r>
              <a:rPr lang="fr-FR" dirty="0" err="1"/>
              <a:t>Babylonians</a:t>
            </a:r>
            <a:r>
              <a:rPr lang="fr-FR" dirty="0"/>
              <a:t>, </a:t>
            </a:r>
            <a:r>
              <a:rPr lang="fr-FR" dirty="0" err="1"/>
              <a:t>Egyptians</a:t>
            </a:r>
            <a:r>
              <a:rPr lang="fr-FR" dirty="0"/>
              <a:t>, </a:t>
            </a:r>
            <a:r>
              <a:rPr lang="fr-FR" dirty="0" err="1"/>
              <a:t>Canaanites</a:t>
            </a:r>
            <a:r>
              <a:rPr lang="fr-FR" dirty="0"/>
              <a:t>, </a:t>
            </a:r>
            <a:r>
              <a:rPr lang="fr-FR" dirty="0" err="1" smtClean="0"/>
              <a:t>etc</a:t>
            </a:r>
            <a:endParaRPr lang="fr-FR" dirty="0" smtClean="0"/>
          </a:p>
          <a:p>
            <a:pPr lvl="1"/>
            <a:endParaRPr lang="en-US" dirty="0"/>
          </a:p>
        </p:txBody>
      </p:sp>
      <p:sp>
        <p:nvSpPr>
          <p:cNvPr id="3" name="Title 2"/>
          <p:cNvSpPr>
            <a:spLocks noGrp="1"/>
          </p:cNvSpPr>
          <p:nvPr>
            <p:ph type="title"/>
          </p:nvPr>
        </p:nvSpPr>
        <p:spPr/>
        <p:txBody>
          <a:bodyPr/>
          <a:lstStyle/>
          <a:p>
            <a:r>
              <a:rPr lang="en-US" dirty="0" smtClean="0"/>
              <a:t>Race and the Bible (cont.)</a:t>
            </a:r>
            <a:endParaRPr lang="en-US" dirty="0"/>
          </a:p>
        </p:txBody>
      </p:sp>
    </p:spTree>
    <p:extLst>
      <p:ext uri="{BB962C8B-B14F-4D97-AF65-F5344CB8AC3E}">
        <p14:creationId xmlns:p14="http://schemas.microsoft.com/office/powerpoint/2010/main" val="82342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Bible does not recognize sub-groups of humans according to their genes</a:t>
            </a:r>
          </a:p>
          <a:p>
            <a:endParaRPr lang="en-US" dirty="0" smtClean="0"/>
          </a:p>
          <a:p>
            <a:pPr marL="109728" indent="0">
              <a:buNone/>
            </a:pPr>
            <a:r>
              <a:rPr lang="en-US" i="1" dirty="0" smtClean="0"/>
              <a:t>And He </a:t>
            </a:r>
            <a:r>
              <a:rPr lang="en-US" i="1" dirty="0"/>
              <a:t>has made from one blood every nation of men to dwell on the face of the </a:t>
            </a:r>
            <a:r>
              <a:rPr lang="en-US" i="1" dirty="0" smtClean="0"/>
              <a:t>earth…</a:t>
            </a:r>
            <a:r>
              <a:rPr lang="en-US" dirty="0" smtClean="0"/>
              <a:t> (Acts 17:26)</a:t>
            </a:r>
          </a:p>
          <a:p>
            <a:endParaRPr lang="en-US" i="1" dirty="0"/>
          </a:p>
          <a:p>
            <a:r>
              <a:rPr lang="en-US" dirty="0" smtClean="0"/>
              <a:t>Every human is descended from Noah, born ~3000 BC</a:t>
            </a:r>
            <a:endParaRPr lang="en-US" dirty="0"/>
          </a:p>
        </p:txBody>
      </p:sp>
      <p:sp>
        <p:nvSpPr>
          <p:cNvPr id="3" name="Title 2"/>
          <p:cNvSpPr>
            <a:spLocks noGrp="1"/>
          </p:cNvSpPr>
          <p:nvPr>
            <p:ph type="title"/>
          </p:nvPr>
        </p:nvSpPr>
        <p:spPr/>
        <p:txBody>
          <a:bodyPr/>
          <a:lstStyle/>
          <a:p>
            <a:r>
              <a:rPr lang="en-US" dirty="0"/>
              <a:t>Race and the Bible (cont.)</a:t>
            </a:r>
          </a:p>
        </p:txBody>
      </p:sp>
    </p:spTree>
    <p:extLst>
      <p:ext uri="{BB962C8B-B14F-4D97-AF65-F5344CB8AC3E}">
        <p14:creationId xmlns:p14="http://schemas.microsoft.com/office/powerpoint/2010/main" val="28285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“Race” is not a biblical concept</a:t>
            </a:r>
            <a:endParaRPr lang="en-US" dirty="0"/>
          </a:p>
          <a:p>
            <a:r>
              <a:rPr lang="en-US" dirty="0" smtClean="0"/>
              <a:t>Then where did race come from?</a:t>
            </a:r>
          </a:p>
          <a:p>
            <a:r>
              <a:rPr lang="en-US" dirty="0" smtClean="0"/>
              <a:t>In its modern form: Darwinism</a:t>
            </a:r>
          </a:p>
          <a:p>
            <a:endParaRPr lang="en-US" dirty="0"/>
          </a:p>
          <a:p>
            <a:pPr marL="109728" indent="0">
              <a:buNone/>
            </a:pPr>
            <a:r>
              <a:rPr lang="en-US" i="1" dirty="0"/>
              <a:t>On the Origin of Species by Means of Natural Selection or the Preservation of </a:t>
            </a:r>
            <a:r>
              <a:rPr lang="en-US" i="1" dirty="0" err="1"/>
              <a:t>Favoured</a:t>
            </a:r>
            <a:r>
              <a:rPr lang="en-US" i="1" dirty="0"/>
              <a:t> Races in the Struggle for </a:t>
            </a:r>
            <a:r>
              <a:rPr lang="en-US" i="1" dirty="0" smtClean="0"/>
              <a:t>Life</a:t>
            </a:r>
          </a:p>
          <a:p>
            <a:pPr marL="109728" indent="0">
              <a:buNone/>
            </a:pPr>
            <a:endParaRPr lang="en-US" i="1" dirty="0"/>
          </a:p>
          <a:p>
            <a:r>
              <a:rPr lang="en-US" dirty="0" err="1" smtClean="0"/>
              <a:t>In</a:t>
            </a:r>
            <a:r>
              <a:rPr lang="en-US" i="1" dirty="0" err="1" smtClean="0"/>
              <a:t>The</a:t>
            </a:r>
            <a:r>
              <a:rPr lang="en-US" i="1" dirty="0" smtClean="0"/>
              <a:t> Descent of Man</a:t>
            </a:r>
            <a:r>
              <a:rPr lang="en-US" dirty="0" smtClean="0"/>
              <a:t>, Darwin said what he knew he could not say in </a:t>
            </a:r>
            <a:r>
              <a:rPr lang="en-US" i="1" dirty="0" smtClean="0"/>
              <a:t>Origin of Species</a:t>
            </a:r>
            <a:endParaRPr lang="en-US" i="1" dirty="0"/>
          </a:p>
        </p:txBody>
      </p:sp>
      <p:sp>
        <p:nvSpPr>
          <p:cNvPr id="3" name="Title 2"/>
          <p:cNvSpPr>
            <a:spLocks noGrp="1"/>
          </p:cNvSpPr>
          <p:nvPr>
            <p:ph type="title"/>
          </p:nvPr>
        </p:nvSpPr>
        <p:spPr/>
        <p:txBody>
          <a:bodyPr/>
          <a:lstStyle/>
          <a:p>
            <a:r>
              <a:rPr lang="en-US" dirty="0" smtClean="0"/>
              <a:t>Biblical Conclusion</a:t>
            </a:r>
            <a:endParaRPr lang="en-US" dirty="0"/>
          </a:p>
        </p:txBody>
      </p:sp>
    </p:spTree>
    <p:extLst>
      <p:ext uri="{BB962C8B-B14F-4D97-AF65-F5344CB8AC3E}">
        <p14:creationId xmlns:p14="http://schemas.microsoft.com/office/powerpoint/2010/main" val="167503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Ernst Haeckel:</a:t>
            </a:r>
          </a:p>
          <a:p>
            <a:endParaRPr lang="en-US" dirty="0"/>
          </a:p>
          <a:p>
            <a:pPr marL="109728" indent="0">
              <a:buNone/>
            </a:pPr>
            <a:r>
              <a:rPr lang="en-US" i="1" dirty="0"/>
              <a:t>At the lowest stage of human mental development are the Australians, some tribes of the Polynesians, and the Bushmen, Hottentots, and some of the Negro tribes. Nothing, however, is perhaps more remarkable in this respect, than that some of the wildest tribes in southern Asia and eastern Africa have no trace whatever of the first foundations of all human civilization, of family life, and marriage. They live together in herds, like apes. </a:t>
            </a:r>
          </a:p>
        </p:txBody>
      </p:sp>
      <p:sp>
        <p:nvSpPr>
          <p:cNvPr id="3" name="Title 2"/>
          <p:cNvSpPr>
            <a:spLocks noGrp="1"/>
          </p:cNvSpPr>
          <p:nvPr>
            <p:ph type="title"/>
          </p:nvPr>
        </p:nvSpPr>
        <p:spPr/>
        <p:txBody>
          <a:bodyPr/>
          <a:lstStyle/>
          <a:p>
            <a:r>
              <a:rPr lang="en-US" dirty="0" smtClean="0"/>
              <a:t>Darwinism and Race</a:t>
            </a:r>
            <a:endParaRPr lang="en-US" dirty="0"/>
          </a:p>
        </p:txBody>
      </p:sp>
    </p:spTree>
    <p:extLst>
      <p:ext uri="{BB962C8B-B14F-4D97-AF65-F5344CB8AC3E}">
        <p14:creationId xmlns:p14="http://schemas.microsoft.com/office/powerpoint/2010/main" val="125370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Modern evolutionists are repudiating the racial implications of their philosophy.</a:t>
            </a:r>
          </a:p>
          <a:p>
            <a:r>
              <a:rPr lang="en-US" dirty="0" smtClean="0"/>
              <a:t>Richard </a:t>
            </a:r>
            <a:r>
              <a:rPr lang="en-US" dirty="0" err="1" smtClean="0"/>
              <a:t>Lewontin</a:t>
            </a:r>
            <a:r>
              <a:rPr lang="en-US" dirty="0" smtClean="0"/>
              <a:t>:</a:t>
            </a:r>
          </a:p>
          <a:p>
            <a:pPr marL="109728" indent="0">
              <a:buNone/>
            </a:pPr>
            <a:endParaRPr lang="en-US" dirty="0" smtClean="0"/>
          </a:p>
          <a:p>
            <a:pPr marL="109728" indent="0">
              <a:buNone/>
            </a:pPr>
            <a:r>
              <a:rPr lang="en-US" i="1" dirty="0" smtClean="0"/>
              <a:t>As </a:t>
            </a:r>
            <a:r>
              <a:rPr lang="en-US" i="1" dirty="0"/>
              <a:t>a biological rather than a social construct, “</a:t>
            </a:r>
            <a:r>
              <a:rPr lang="en-US" i="1" dirty="0" smtClean="0"/>
              <a:t>race” </a:t>
            </a:r>
            <a:r>
              <a:rPr lang="en-US" i="1" dirty="0"/>
              <a:t>has ceased to be seen as a fundamental reality characterizing the human species</a:t>
            </a:r>
            <a:r>
              <a:rPr lang="en-US" i="1" dirty="0" smtClean="0"/>
              <a:t>.</a:t>
            </a:r>
          </a:p>
          <a:p>
            <a:pPr marL="109728" indent="0">
              <a:buNone/>
            </a:pPr>
            <a:endParaRPr lang="en-US" dirty="0"/>
          </a:p>
          <a:p>
            <a:pPr marL="109728" indent="0">
              <a:buNone/>
            </a:pPr>
            <a:r>
              <a:rPr lang="en-US" i="1" dirty="0" smtClean="0"/>
              <a:t>...</a:t>
            </a:r>
            <a:r>
              <a:rPr lang="en-US" i="1" dirty="0"/>
              <a:t>by far the largest amount of that variation, about 85%, is among individuals within local national or linguistic populations</a:t>
            </a:r>
            <a:r>
              <a:rPr lang="en-US" i="1" dirty="0" smtClean="0"/>
              <a:t>.</a:t>
            </a:r>
            <a:endParaRPr lang="en-US" i="1" dirty="0"/>
          </a:p>
        </p:txBody>
      </p:sp>
      <p:sp>
        <p:nvSpPr>
          <p:cNvPr id="3" name="Title 2"/>
          <p:cNvSpPr>
            <a:spLocks noGrp="1"/>
          </p:cNvSpPr>
          <p:nvPr>
            <p:ph type="title"/>
          </p:nvPr>
        </p:nvSpPr>
        <p:spPr/>
        <p:txBody>
          <a:bodyPr/>
          <a:lstStyle/>
          <a:p>
            <a:r>
              <a:rPr lang="en-US" dirty="0" smtClean="0"/>
              <a:t>Evolution and Race</a:t>
            </a:r>
            <a:endParaRPr lang="en-US" dirty="0"/>
          </a:p>
        </p:txBody>
      </p:sp>
    </p:spTree>
    <p:extLst>
      <p:ext uri="{BB962C8B-B14F-4D97-AF65-F5344CB8AC3E}">
        <p14:creationId xmlns:p14="http://schemas.microsoft.com/office/powerpoint/2010/main" val="373675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Evolutionists admit that there is little genetic variation within the human species</a:t>
            </a:r>
          </a:p>
          <a:p>
            <a:endParaRPr lang="en-US" dirty="0"/>
          </a:p>
          <a:p>
            <a:r>
              <a:rPr lang="en-US" dirty="0" smtClean="0"/>
              <a:t>Big question: Does this fact fit better within a creationist worldview or evolutionary one?</a:t>
            </a:r>
          </a:p>
          <a:p>
            <a:endParaRPr lang="en-US" dirty="0" smtClean="0"/>
          </a:p>
          <a:p>
            <a:r>
              <a:rPr lang="en-US" dirty="0" smtClean="0"/>
              <a:t>“Mitochondrial Eve”</a:t>
            </a:r>
          </a:p>
          <a:p>
            <a:pPr lvl="1"/>
            <a:r>
              <a:rPr lang="en-US" dirty="0" smtClean="0"/>
              <a:t>Biblical creation: 3000 years old</a:t>
            </a:r>
          </a:p>
          <a:p>
            <a:pPr lvl="1"/>
            <a:r>
              <a:rPr lang="en-US" dirty="0" smtClean="0"/>
              <a:t>Evolution: 100-200,000 years </a:t>
            </a:r>
            <a:endParaRPr lang="en-US" dirty="0"/>
          </a:p>
        </p:txBody>
      </p:sp>
      <p:sp>
        <p:nvSpPr>
          <p:cNvPr id="3" name="Title 2"/>
          <p:cNvSpPr>
            <a:spLocks noGrp="1"/>
          </p:cNvSpPr>
          <p:nvPr>
            <p:ph type="title"/>
          </p:nvPr>
        </p:nvSpPr>
        <p:spPr/>
        <p:txBody>
          <a:bodyPr/>
          <a:lstStyle/>
          <a:p>
            <a:r>
              <a:rPr lang="en-US" dirty="0" smtClean="0"/>
              <a:t>Creation or Evolution?</a:t>
            </a:r>
            <a:endParaRPr lang="en-US" dirty="0"/>
          </a:p>
        </p:txBody>
      </p:sp>
    </p:spTree>
    <p:extLst>
      <p:ext uri="{BB962C8B-B14F-4D97-AF65-F5344CB8AC3E}">
        <p14:creationId xmlns:p14="http://schemas.microsoft.com/office/powerpoint/2010/main" val="155935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62000"/>
            <a:ext cx="2095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83" y="904875"/>
            <a:ext cx="57150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48000"/>
            <a:ext cx="29813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733" y="3200400"/>
            <a:ext cx="55816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8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“Leftist” vs “rightist” caricature</a:t>
            </a:r>
          </a:p>
          <a:p>
            <a:pPr lvl="1"/>
            <a:r>
              <a:rPr lang="en-US" dirty="0" smtClean="0"/>
              <a:t>Leftism accepts racial diversity</a:t>
            </a:r>
          </a:p>
          <a:p>
            <a:pPr lvl="1"/>
            <a:r>
              <a:rPr lang="en-US" dirty="0" err="1" smtClean="0"/>
              <a:t>Rightism</a:t>
            </a:r>
            <a:r>
              <a:rPr lang="en-US" dirty="0" smtClean="0"/>
              <a:t> rejects racial diversity</a:t>
            </a:r>
            <a:endParaRPr lang="en-US" dirty="0"/>
          </a:p>
          <a:p>
            <a:r>
              <a:rPr lang="en-US" dirty="0" smtClean="0"/>
              <a:t>This is WRONG</a:t>
            </a:r>
          </a:p>
          <a:p>
            <a:pPr lvl="1"/>
            <a:r>
              <a:rPr lang="en-US" dirty="0" smtClean="0"/>
              <a:t>Many leftists reject racial diversity</a:t>
            </a:r>
          </a:p>
          <a:p>
            <a:pPr lvl="1"/>
            <a:r>
              <a:rPr lang="en-US" dirty="0" smtClean="0"/>
              <a:t>Many rightists accept racial diversity</a:t>
            </a:r>
          </a:p>
          <a:p>
            <a:r>
              <a:rPr lang="en-US" dirty="0" smtClean="0"/>
              <a:t>The two basic responses are</a:t>
            </a:r>
          </a:p>
          <a:p>
            <a:pPr lvl="1"/>
            <a:r>
              <a:rPr lang="en-US" dirty="0" smtClean="0"/>
              <a:t>Acceptance of racial identity</a:t>
            </a:r>
          </a:p>
          <a:p>
            <a:pPr lvl="1"/>
            <a:r>
              <a:rPr lang="en-US" dirty="0" smtClean="0"/>
              <a:t>Rejection of racial identity</a:t>
            </a:r>
          </a:p>
          <a:p>
            <a:endParaRPr lang="en-US" dirty="0" smtClean="0"/>
          </a:p>
        </p:txBody>
      </p:sp>
      <p:sp>
        <p:nvSpPr>
          <p:cNvPr id="3" name="Title 2"/>
          <p:cNvSpPr>
            <a:spLocks noGrp="1"/>
          </p:cNvSpPr>
          <p:nvPr>
            <p:ph type="title"/>
          </p:nvPr>
        </p:nvSpPr>
        <p:spPr/>
        <p:txBody>
          <a:bodyPr/>
          <a:lstStyle/>
          <a:p>
            <a:r>
              <a:rPr lang="en-US" dirty="0" smtClean="0"/>
              <a:t>Two Basic Responses</a:t>
            </a:r>
            <a:endParaRPr lang="en-US" dirty="0"/>
          </a:p>
        </p:txBody>
      </p:sp>
    </p:spTree>
    <p:extLst>
      <p:ext uri="{BB962C8B-B14F-4D97-AF65-F5344CB8AC3E}">
        <p14:creationId xmlns:p14="http://schemas.microsoft.com/office/powerpoint/2010/main" val="60105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want to have a meaningful conversation about race with ANYONE, the question that must be addressed is… </a:t>
            </a:r>
            <a:r>
              <a:rPr lang="en-US" b="1" dirty="0" smtClean="0"/>
              <a:t>racial identity</a:t>
            </a:r>
            <a:r>
              <a:rPr lang="en-US" b="1" i="1" dirty="0" smtClean="0"/>
              <a:t>.</a:t>
            </a:r>
            <a:endParaRPr lang="en-US" dirty="0"/>
          </a:p>
          <a:p>
            <a:endParaRPr lang="en-US" dirty="0" smtClean="0"/>
          </a:p>
          <a:p>
            <a:r>
              <a:rPr lang="en-US" dirty="0" smtClean="0"/>
              <a:t>Pro: “My race is a </a:t>
            </a:r>
            <a:r>
              <a:rPr lang="en-US" b="1" dirty="0" smtClean="0"/>
              <a:t>primary identifier</a:t>
            </a:r>
            <a:r>
              <a:rPr lang="en-US" dirty="0" smtClean="0"/>
              <a:t>. My race should be a primary factor in how people view me and treat me.”</a:t>
            </a:r>
          </a:p>
          <a:p>
            <a:endParaRPr lang="en-US" dirty="0" smtClean="0"/>
          </a:p>
          <a:p>
            <a:r>
              <a:rPr lang="en-US" dirty="0" smtClean="0"/>
              <a:t>This is the view of both “Black Lives Matter”… and white supremacists!</a:t>
            </a:r>
            <a:endParaRPr lang="en-US" dirty="0"/>
          </a:p>
        </p:txBody>
      </p:sp>
      <p:sp>
        <p:nvSpPr>
          <p:cNvPr id="3" name="Title 2"/>
          <p:cNvSpPr>
            <a:spLocks noGrp="1"/>
          </p:cNvSpPr>
          <p:nvPr>
            <p:ph type="title"/>
          </p:nvPr>
        </p:nvSpPr>
        <p:spPr/>
        <p:txBody>
          <a:bodyPr/>
          <a:lstStyle/>
          <a:p>
            <a:r>
              <a:rPr lang="en-US" dirty="0" smtClean="0"/>
              <a:t>The Heart of the Matter</a:t>
            </a:r>
            <a:endParaRPr lang="en-US" dirty="0"/>
          </a:p>
        </p:txBody>
      </p:sp>
    </p:spTree>
    <p:extLst>
      <p:ext uri="{BB962C8B-B14F-4D97-AF65-F5344CB8AC3E}">
        <p14:creationId xmlns:p14="http://schemas.microsoft.com/office/powerpoint/2010/main" val="362444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Font typeface="+mj-lt"/>
              <a:buAutoNum type="arabicPeriod"/>
            </a:pPr>
            <a:r>
              <a:rPr lang="en-US" sz="3200" dirty="0" smtClean="0"/>
              <a:t>Racial identity is an unbiblical idea</a:t>
            </a:r>
            <a:br>
              <a:rPr lang="en-US" sz="3200" dirty="0" smtClean="0"/>
            </a:br>
            <a:endParaRPr lang="en-US" sz="3200" dirty="0" smtClean="0"/>
          </a:p>
          <a:p>
            <a:pPr marL="624078" indent="-514350">
              <a:buFont typeface="+mj-lt"/>
              <a:buAutoNum type="arabicPeriod"/>
            </a:pPr>
            <a:r>
              <a:rPr lang="en-US" sz="3200" dirty="0" smtClean="0"/>
              <a:t>If we want to eradicate racism then we must eradicate racial identity</a:t>
            </a:r>
          </a:p>
          <a:p>
            <a:pPr marL="624078" indent="-514350">
              <a:buFont typeface="+mj-lt"/>
              <a:buAutoNum type="arabicPeriod"/>
            </a:pPr>
            <a:endParaRPr lang="en-US" sz="3200" dirty="0" smtClean="0"/>
          </a:p>
          <a:p>
            <a:pPr marL="624078" indent="-514350">
              <a:buFont typeface="+mj-lt"/>
              <a:buAutoNum type="arabicPeriod"/>
            </a:pPr>
            <a:r>
              <a:rPr lang="en-US" sz="3200" dirty="0" smtClean="0"/>
              <a:t>Racial identity is accepted by most people, including Christians</a:t>
            </a:r>
          </a:p>
          <a:p>
            <a:pPr marL="624078" indent="-514350">
              <a:buFont typeface="+mj-lt"/>
              <a:buAutoNum type="arabicPeriod"/>
            </a:pPr>
            <a:endParaRPr lang="en-US" sz="3200" dirty="0"/>
          </a:p>
          <a:p>
            <a:pPr marL="624078" indent="-514350">
              <a:buFont typeface="+mj-lt"/>
              <a:buAutoNum type="arabicPeriod"/>
            </a:pPr>
            <a:r>
              <a:rPr lang="en-US" sz="3200" dirty="0" smtClean="0"/>
              <a:t>Christians must lead the fight against racial identity</a:t>
            </a:r>
          </a:p>
        </p:txBody>
      </p:sp>
      <p:sp>
        <p:nvSpPr>
          <p:cNvPr id="3" name="Title 2"/>
          <p:cNvSpPr>
            <a:spLocks noGrp="1"/>
          </p:cNvSpPr>
          <p:nvPr>
            <p:ph type="title"/>
          </p:nvPr>
        </p:nvSpPr>
        <p:spPr/>
        <p:txBody>
          <a:bodyPr/>
          <a:lstStyle/>
          <a:p>
            <a:r>
              <a:rPr lang="en-US" dirty="0" smtClean="0"/>
              <a:t>Thesis</a:t>
            </a:r>
            <a:endParaRPr lang="en-US" dirty="0"/>
          </a:p>
        </p:txBody>
      </p:sp>
    </p:spTree>
    <p:extLst>
      <p:ext uri="{BB962C8B-B14F-4D97-AF65-F5344CB8AC3E}">
        <p14:creationId xmlns:p14="http://schemas.microsoft.com/office/powerpoint/2010/main" val="139888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the heart of racial identity is the idea that humans can be categorized by race</a:t>
            </a:r>
          </a:p>
          <a:p>
            <a:pPr marL="109728" indent="0">
              <a:buNone/>
            </a:pPr>
            <a:endParaRPr lang="en-US" dirty="0" smtClean="0"/>
          </a:p>
          <a:p>
            <a:pPr marL="109728" indent="0">
              <a:buNone/>
            </a:pPr>
            <a:r>
              <a:rPr lang="en-US" dirty="0" smtClean="0"/>
              <a:t>Problems</a:t>
            </a:r>
          </a:p>
          <a:p>
            <a:pPr marL="109728" indent="0">
              <a:buNone/>
            </a:pPr>
            <a:endParaRPr lang="en-US" dirty="0" smtClean="0"/>
          </a:p>
          <a:p>
            <a:pPr marL="624078" indent="-514350">
              <a:buFont typeface="+mj-lt"/>
              <a:buAutoNum type="arabicPeriod"/>
            </a:pPr>
            <a:r>
              <a:rPr lang="en-US" dirty="0" smtClean="0"/>
              <a:t>Race is not a biblical categorization</a:t>
            </a:r>
          </a:p>
          <a:p>
            <a:pPr marL="624078" indent="-514350">
              <a:buFont typeface="+mj-lt"/>
              <a:buAutoNum type="arabicPeriod"/>
            </a:pPr>
            <a:r>
              <a:rPr lang="en-US" dirty="0" smtClean="0"/>
              <a:t>Race has no biological basis</a:t>
            </a:r>
          </a:p>
          <a:p>
            <a:pPr marL="365760" lvl="1" indent="0">
              <a:buNone/>
            </a:pPr>
            <a:endParaRPr lang="en-US" dirty="0" smtClean="0"/>
          </a:p>
        </p:txBody>
      </p:sp>
      <p:sp>
        <p:nvSpPr>
          <p:cNvPr id="3" name="Title 2"/>
          <p:cNvSpPr>
            <a:spLocks noGrp="1"/>
          </p:cNvSpPr>
          <p:nvPr>
            <p:ph type="title"/>
          </p:nvPr>
        </p:nvSpPr>
        <p:spPr/>
        <p:txBody>
          <a:bodyPr/>
          <a:lstStyle/>
          <a:p>
            <a:r>
              <a:rPr lang="en-US" dirty="0" smtClean="0"/>
              <a:t>A Critique of Racial Identity</a:t>
            </a:r>
            <a:endParaRPr lang="en-US" dirty="0"/>
          </a:p>
        </p:txBody>
      </p:sp>
    </p:spTree>
    <p:extLst>
      <p:ext uri="{BB962C8B-B14F-4D97-AF65-F5344CB8AC3E}">
        <p14:creationId xmlns:p14="http://schemas.microsoft.com/office/powerpoint/2010/main" val="3944141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Bible does not categorize by their skin color or genetic differences, but by their ethnicity.</a:t>
            </a:r>
          </a:p>
          <a:p>
            <a:endParaRPr lang="en-US" dirty="0"/>
          </a:p>
          <a:p>
            <a:pPr marL="109728" indent="0">
              <a:buNone/>
            </a:pPr>
            <a:r>
              <a:rPr lang="en-US" i="1" dirty="0"/>
              <a:t>They were singing a new song: "You are worthy to take the scroll and to open its seals because you were killed, and at the cost of your own blood you have purchased for God persons from every tribe, language, people, and nation</a:t>
            </a:r>
            <a:r>
              <a:rPr lang="en-US" i="1" dirty="0" smtClean="0"/>
              <a:t>.“ (Rev. 5:9)</a:t>
            </a:r>
            <a:endParaRPr lang="en-US" i="1" dirty="0"/>
          </a:p>
        </p:txBody>
      </p:sp>
      <p:sp>
        <p:nvSpPr>
          <p:cNvPr id="3" name="Title 2"/>
          <p:cNvSpPr>
            <a:spLocks noGrp="1"/>
          </p:cNvSpPr>
          <p:nvPr>
            <p:ph type="title"/>
          </p:nvPr>
        </p:nvSpPr>
        <p:spPr/>
        <p:txBody>
          <a:bodyPr/>
          <a:lstStyle/>
          <a:p>
            <a:r>
              <a:rPr lang="en-US" dirty="0" smtClean="0"/>
              <a:t>Race and the Bible</a:t>
            </a:r>
            <a:endParaRPr lang="en-US" dirty="0"/>
          </a:p>
        </p:txBody>
      </p:sp>
    </p:spTree>
    <p:extLst>
      <p:ext uri="{BB962C8B-B14F-4D97-AF65-F5344CB8AC3E}">
        <p14:creationId xmlns:p14="http://schemas.microsoft.com/office/powerpoint/2010/main" val="406393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Bible does acknowledge that certain physical traits are associated with nations</a:t>
            </a:r>
          </a:p>
          <a:p>
            <a:endParaRPr lang="en-US" dirty="0"/>
          </a:p>
          <a:p>
            <a:pPr marL="109728" indent="0">
              <a:buNone/>
            </a:pPr>
            <a:r>
              <a:rPr lang="en-US" i="1" dirty="0"/>
              <a:t>Can the Ethiopian change his skin, or the leopard his spots? then may ye also do good, that are accustomed to do evil</a:t>
            </a:r>
            <a:r>
              <a:rPr lang="en-US" i="1" dirty="0" smtClean="0"/>
              <a:t>.</a:t>
            </a:r>
            <a:r>
              <a:rPr lang="en-US" dirty="0" smtClean="0"/>
              <a:t> (Jer. 13:23)</a:t>
            </a:r>
            <a:endParaRPr lang="en-US" i="1" dirty="0" smtClean="0"/>
          </a:p>
          <a:p>
            <a:endParaRPr lang="en-US" dirty="0"/>
          </a:p>
          <a:p>
            <a:pPr marL="109728" indent="0">
              <a:buNone/>
            </a:pPr>
            <a:r>
              <a:rPr lang="en-US" dirty="0" smtClean="0"/>
              <a:t>… but this does not make these physical differences an identifier used by scripture.</a:t>
            </a:r>
            <a:endParaRPr lang="en-US" dirty="0"/>
          </a:p>
        </p:txBody>
      </p:sp>
      <p:sp>
        <p:nvSpPr>
          <p:cNvPr id="3" name="Title 2"/>
          <p:cNvSpPr>
            <a:spLocks noGrp="1"/>
          </p:cNvSpPr>
          <p:nvPr>
            <p:ph type="title"/>
          </p:nvPr>
        </p:nvSpPr>
        <p:spPr/>
        <p:txBody>
          <a:bodyPr/>
          <a:lstStyle/>
          <a:p>
            <a:r>
              <a:rPr lang="en-US" dirty="0" smtClean="0"/>
              <a:t>Race and the Bible (cont.)</a:t>
            </a:r>
            <a:endParaRPr lang="en-US" dirty="0"/>
          </a:p>
        </p:txBody>
      </p:sp>
    </p:spTree>
    <p:extLst>
      <p:ext uri="{BB962C8B-B14F-4D97-AF65-F5344CB8AC3E}">
        <p14:creationId xmlns:p14="http://schemas.microsoft.com/office/powerpoint/2010/main" val="71823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Interracial marriages in scripture</a:t>
            </a:r>
          </a:p>
          <a:p>
            <a:pPr lvl="1"/>
            <a:r>
              <a:rPr lang="en-US" dirty="0"/>
              <a:t>Rahab, a Canaanite, married an Israelite</a:t>
            </a:r>
          </a:p>
          <a:p>
            <a:pPr lvl="1"/>
            <a:r>
              <a:rPr lang="en-US" dirty="0"/>
              <a:t>Ruth, a </a:t>
            </a:r>
            <a:r>
              <a:rPr lang="en-US" dirty="0" smtClean="0"/>
              <a:t>Moabite, </a:t>
            </a:r>
            <a:r>
              <a:rPr lang="en-US" dirty="0"/>
              <a:t>married an Israelite</a:t>
            </a:r>
          </a:p>
          <a:p>
            <a:pPr lvl="1"/>
            <a:r>
              <a:rPr lang="en-US" dirty="0" smtClean="0"/>
              <a:t>Both are listed in Christ's genealogy</a:t>
            </a:r>
          </a:p>
          <a:p>
            <a:pPr lvl="1"/>
            <a:endParaRPr lang="en-US" dirty="0" smtClean="0"/>
          </a:p>
          <a:p>
            <a:r>
              <a:rPr lang="en-US" dirty="0" smtClean="0"/>
              <a:t>Other interracial relationships</a:t>
            </a:r>
          </a:p>
          <a:p>
            <a:pPr lvl="1"/>
            <a:r>
              <a:rPr lang="en-US" dirty="0" smtClean="0"/>
              <a:t>Cornelius (Roman) and Peter (Jew)</a:t>
            </a:r>
          </a:p>
          <a:p>
            <a:pPr lvl="1"/>
            <a:r>
              <a:rPr lang="en-US" dirty="0" smtClean="0"/>
              <a:t>Philip (Jew) and the Ethiopian (African)</a:t>
            </a:r>
          </a:p>
        </p:txBody>
      </p:sp>
      <p:sp>
        <p:nvSpPr>
          <p:cNvPr id="3" name="Title 2"/>
          <p:cNvSpPr>
            <a:spLocks noGrp="1"/>
          </p:cNvSpPr>
          <p:nvPr>
            <p:ph type="title"/>
          </p:nvPr>
        </p:nvSpPr>
        <p:spPr/>
        <p:txBody>
          <a:bodyPr/>
          <a:lstStyle/>
          <a:p>
            <a:r>
              <a:rPr lang="en-US" dirty="0"/>
              <a:t>Race and the Bible (cont.)</a:t>
            </a:r>
          </a:p>
        </p:txBody>
      </p:sp>
    </p:spTree>
    <p:extLst>
      <p:ext uri="{BB962C8B-B14F-4D97-AF65-F5344CB8AC3E}">
        <p14:creationId xmlns:p14="http://schemas.microsoft.com/office/powerpoint/2010/main" val="3161508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1340</TotalTime>
  <Words>993</Words>
  <Application>Microsoft Office PowerPoint</Application>
  <PresentationFormat>On-screen Show (4:3)</PresentationFormat>
  <Paragraphs>123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Every Thought Captive: Race and Racism (Part One)</vt:lpstr>
      <vt:lpstr>PowerPoint Presentation</vt:lpstr>
      <vt:lpstr>Two Basic Responses</vt:lpstr>
      <vt:lpstr>The Heart of the Matter</vt:lpstr>
      <vt:lpstr>Thesis</vt:lpstr>
      <vt:lpstr>A Critique of Racial Identity</vt:lpstr>
      <vt:lpstr>Race and the Bible</vt:lpstr>
      <vt:lpstr>Race and the Bible (cont.)</vt:lpstr>
      <vt:lpstr>Race and the Bible (cont.)</vt:lpstr>
      <vt:lpstr>Race and the Bible (cont.)</vt:lpstr>
      <vt:lpstr>Race and the Bible (cont.)</vt:lpstr>
      <vt:lpstr>Biblical Conclusion</vt:lpstr>
      <vt:lpstr>Darwinism and Race</vt:lpstr>
      <vt:lpstr>Evolution and Race</vt:lpstr>
      <vt:lpstr>Creation or Evolution?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cadsharp</dc:creator>
  <cp:lastModifiedBy>Operator</cp:lastModifiedBy>
  <cp:revision>37</cp:revision>
  <dcterms:created xsi:type="dcterms:W3CDTF">2018-02-18T07:46:11Z</dcterms:created>
  <dcterms:modified xsi:type="dcterms:W3CDTF">2018-03-27T18:34:58Z</dcterms:modified>
</cp:coreProperties>
</file>