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61" r:id="rId4"/>
    <p:sldId id="258" r:id="rId5"/>
    <p:sldId id="268" r:id="rId6"/>
    <p:sldId id="260" r:id="rId7"/>
    <p:sldId id="269" r:id="rId8"/>
    <p:sldId id="267" r:id="rId9"/>
    <p:sldId id="270" r:id="rId10"/>
    <p:sldId id="271" r:id="rId11"/>
    <p:sldId id="265" r:id="rId12"/>
    <p:sldId id="272" r:id="rId13"/>
    <p:sldId id="266" r:id="rId14"/>
    <p:sldId id="274" r:id="rId15"/>
    <p:sldId id="262" r:id="rId16"/>
    <p:sldId id="264" r:id="rId17"/>
    <p:sldId id="27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DBFA3-E98F-4557-B409-FA4C405D0E32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2B5A2-AC94-4F21-9C03-56630C7CD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stimetologoff.com/digital-detox-fact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“Man’s heart … is a perpetual factory of idols.” – John Calvin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2B5A2-AC94-4F21-9C03-56630C7CD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https://www.itstimetologoff.com/digital-detox-facts/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2B5A2-AC94-4F21-9C03-56630C7CDC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1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0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2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6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6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3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9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7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5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6CE806-DAF5-4E7F-93AD-14064BF765A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776395-51AF-435D-9B06-927982B0C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0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9C05-2021-4B7B-8B83-1932535CD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Digital Addiction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56ED4-1FE9-42BB-9E66-96453BF54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Keith Rice</a:t>
            </a:r>
          </a:p>
        </p:txBody>
      </p:sp>
    </p:spTree>
    <p:extLst>
      <p:ext uri="{BB962C8B-B14F-4D97-AF65-F5344CB8AC3E}">
        <p14:creationId xmlns:p14="http://schemas.microsoft.com/office/powerpoint/2010/main" val="790096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0EEF-0BDA-436C-94BD-119E6A61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Scripture Says About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45E79-8BA8-4675-8DC5-A74F0508A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5441423" cy="3505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addiction is idolatry, then scripture says a lot about addiction!</a:t>
            </a:r>
          </a:p>
          <a:p>
            <a:r>
              <a:rPr lang="en-US" dirty="0"/>
              <a:t>An idol is a false god that does not live up to its promises of pleasure and draws us away from the true God and the true source of pleasure</a:t>
            </a:r>
          </a:p>
          <a:p>
            <a:r>
              <a:rPr lang="en-US" dirty="0"/>
              <a:t>“For my people have committed two evils: they have forsaken me, the fountain of living waters, and hewed out cisterns for themselves, broken cisterns that can hold no water.” (Jeremiah 2:13)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B0BC3-73D3-4601-BB43-76A13034F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933" y="2666999"/>
            <a:ext cx="4380091" cy="328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8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CB33-17B6-4FFF-ADD2-F1BC1072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Promised Pleasure of Digital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A558-F84D-4800-842B-A322BE1FE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06801"/>
          </a:xfrm>
        </p:spPr>
        <p:txBody>
          <a:bodyPr>
            <a:normAutofit/>
          </a:bodyPr>
          <a:lstStyle/>
          <a:p>
            <a:r>
              <a:rPr lang="en-US" dirty="0"/>
              <a:t>Gratification in the form of information, feedback, and rewards that are…</a:t>
            </a:r>
          </a:p>
          <a:p>
            <a:pPr lvl="1"/>
            <a:r>
              <a:rPr lang="en-US" dirty="0"/>
              <a:t>Easy: I do not have to invest much</a:t>
            </a:r>
          </a:p>
          <a:p>
            <a:pPr lvl="1"/>
            <a:r>
              <a:rPr lang="en-US" dirty="0"/>
              <a:t>Immediate: I do not need to wait</a:t>
            </a:r>
          </a:p>
          <a:p>
            <a:pPr lvl="1"/>
            <a:r>
              <a:rPr lang="en-US" dirty="0"/>
              <a:t>Reliable: I can always count on it</a:t>
            </a:r>
          </a:p>
          <a:p>
            <a:r>
              <a:rPr lang="en-US" dirty="0"/>
              <a:t>Escape from real-life problems or struggles in favor of a world where one feels more accepted, valuable, or in control</a:t>
            </a:r>
          </a:p>
        </p:txBody>
      </p:sp>
    </p:spTree>
    <p:extLst>
      <p:ext uri="{BB962C8B-B14F-4D97-AF65-F5344CB8AC3E}">
        <p14:creationId xmlns:p14="http://schemas.microsoft.com/office/powerpoint/2010/main" val="292660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A3CF-62D6-4F85-A895-2A8FD670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 of Digital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58835-C2B9-4FA8-A2E2-34BECE77F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Disconnectedness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Stress</a:t>
            </a:r>
          </a:p>
          <a:p>
            <a:r>
              <a:rPr lang="en-US" dirty="0"/>
              <a:t>Tiredness and poor focus</a:t>
            </a:r>
          </a:p>
          <a:p>
            <a:r>
              <a:rPr lang="en-US" dirty="0"/>
              <a:t>Increased rates of ADD</a:t>
            </a:r>
          </a:p>
        </p:txBody>
      </p:sp>
    </p:spTree>
    <p:extLst>
      <p:ext uri="{BB962C8B-B14F-4D97-AF65-F5344CB8AC3E}">
        <p14:creationId xmlns:p14="http://schemas.microsoft.com/office/powerpoint/2010/main" val="398149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C099-C216-4397-B6E8-DC3573ED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Gospel-Centered Three-Step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CC9D0-4CAC-4F81-82D5-E58FDEB93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9293757" cy="3505201"/>
          </a:xfrm>
        </p:spPr>
        <p:txBody>
          <a:bodyPr>
            <a:normAutofit/>
          </a:bodyPr>
          <a:lstStyle/>
          <a:p>
            <a:r>
              <a:rPr lang="en-US" dirty="0"/>
              <a:t>Acts 26:20 – “repent, turn to God, and do works befitting repentance”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Repent: Admit that your digital usage is sinful and you need God</a:t>
            </a:r>
          </a:p>
          <a:p>
            <a:pPr lvl="1"/>
            <a:r>
              <a:rPr lang="en-US" dirty="0"/>
              <a:t>James 5:16, 2 Pet 1:2-4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 to God: Recognize his power to save and your identity in him</a:t>
            </a:r>
          </a:p>
          <a:p>
            <a:pPr lvl="1"/>
            <a:r>
              <a:rPr lang="en-US" dirty="0"/>
              <a:t>1 Cor 6:11, John 4:13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behavior: Make radical, intentional changes to one’s life</a:t>
            </a:r>
          </a:p>
          <a:p>
            <a:pPr lvl="1"/>
            <a:r>
              <a:rPr lang="en-US" dirty="0"/>
              <a:t>Matt 5:30</a:t>
            </a:r>
          </a:p>
        </p:txBody>
      </p:sp>
    </p:spTree>
    <p:extLst>
      <p:ext uri="{BB962C8B-B14F-4D97-AF65-F5344CB8AC3E}">
        <p14:creationId xmlns:p14="http://schemas.microsoft.com/office/powerpoint/2010/main" val="205133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8A80-1FE9-4121-97FB-170AAC02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Intentions?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35690-4B31-457A-BE20-07ABC185E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off or put away your smartphone during conversations</a:t>
            </a:r>
          </a:p>
          <a:p>
            <a:r>
              <a:rPr lang="en-US" dirty="0"/>
              <a:t>Why do I use Facebook? Entertainment? News? Contacts? Boredom?</a:t>
            </a:r>
          </a:p>
          <a:p>
            <a:r>
              <a:rPr lang="en-US" dirty="0"/>
              <a:t>News addiction: why invest so much mental energy into things that may not affect you significantly or that you have no control over?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55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F325-7740-449E-8DEF-C4D0D96C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Handheld Device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8B3A6-80DE-4124-AA72-D5822F44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non-essential apps (Facebook, Twitter, possibly email)</a:t>
            </a:r>
          </a:p>
          <a:p>
            <a:r>
              <a:rPr lang="en-US" dirty="0"/>
              <a:t>Disable non-essential notifications (email)</a:t>
            </a:r>
          </a:p>
          <a:p>
            <a:r>
              <a:rPr lang="en-US" dirty="0"/>
              <a:t>Install Twilight app (removes blue light at night)</a:t>
            </a:r>
          </a:p>
          <a:p>
            <a:r>
              <a:rPr lang="en-US" dirty="0"/>
              <a:t>Install a usage or schedule-based blocking app (Lock Me Out, Screen Time)</a:t>
            </a:r>
          </a:p>
          <a:p>
            <a:r>
              <a:rPr lang="en-US" dirty="0"/>
              <a:t>Leave device in car or another room or simply turn it off</a:t>
            </a:r>
          </a:p>
        </p:txBody>
      </p:sp>
    </p:spTree>
    <p:extLst>
      <p:ext uri="{BB962C8B-B14F-4D97-AF65-F5344CB8AC3E}">
        <p14:creationId xmlns:p14="http://schemas.microsoft.com/office/powerpoint/2010/main" val="2081277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53C1-42AB-4F48-8F26-8C7DCF8A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Computer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A03F-0ADC-49F2-B8D5-E2A887B8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computer versus personal computer</a:t>
            </a:r>
          </a:p>
          <a:p>
            <a:r>
              <a:rPr lang="en-US" dirty="0"/>
              <a:t>Separating digital activities from the rest of your life</a:t>
            </a:r>
          </a:p>
          <a:p>
            <a:r>
              <a:rPr lang="en-US" dirty="0"/>
              <a:t>Cold Turkey (getcoldturkey.com) – usage and schedule-based blocking</a:t>
            </a:r>
          </a:p>
          <a:p>
            <a:r>
              <a:rPr lang="en-US" dirty="0"/>
              <a:t>Covenant Eyes – filtering and accountability software</a:t>
            </a:r>
          </a:p>
        </p:txBody>
      </p:sp>
    </p:spTree>
    <p:extLst>
      <p:ext uri="{BB962C8B-B14F-4D97-AF65-F5344CB8AC3E}">
        <p14:creationId xmlns:p14="http://schemas.microsoft.com/office/powerpoint/2010/main" val="330697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C5D25-DF9B-4916-90A7-E7C91488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Should Lead to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2A8D-ADD9-4DA1-9291-630B6FF1C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away smartphone during conversations</a:t>
            </a:r>
          </a:p>
          <a:p>
            <a:r>
              <a:rPr lang="en-US" dirty="0"/>
              <a:t>Prioritizing real life family and friends over digital worlds</a:t>
            </a:r>
          </a:p>
          <a:p>
            <a:r>
              <a:rPr lang="en-US" dirty="0"/>
              <a:t>Recognizing the worthlessness of many digital activities</a:t>
            </a:r>
          </a:p>
          <a:p>
            <a:pPr lvl="1"/>
            <a:r>
              <a:rPr lang="en-US" dirty="0"/>
              <a:t>“Turn my eyes from looking at worthless things; and give me life in your ways.” (Ps 119:37)</a:t>
            </a:r>
          </a:p>
        </p:txBody>
      </p:sp>
    </p:spTree>
    <p:extLst>
      <p:ext uri="{BB962C8B-B14F-4D97-AF65-F5344CB8AC3E}">
        <p14:creationId xmlns:p14="http://schemas.microsoft.com/office/powerpoint/2010/main" val="3358469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6B61-D516-4B78-ACF3-5A2BD8D7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29A0-5781-4C03-A3C4-082FFC37E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5305957" cy="3124201"/>
          </a:xfrm>
        </p:spPr>
        <p:txBody>
          <a:bodyPr/>
          <a:lstStyle/>
          <a:p>
            <a:r>
              <a:rPr lang="en-US" dirty="0"/>
              <a:t>The people in this church</a:t>
            </a:r>
          </a:p>
          <a:p>
            <a:r>
              <a:rPr lang="en-US" i="1" dirty="0"/>
              <a:t>Addictions: A Banquet in the Grave</a:t>
            </a:r>
            <a:endParaRPr lang="en-US" dirty="0"/>
          </a:p>
          <a:p>
            <a:r>
              <a:rPr lang="en-US" dirty="0"/>
              <a:t>Church-based recovery groups</a:t>
            </a:r>
          </a:p>
        </p:txBody>
      </p:sp>
      <p:pic>
        <p:nvPicPr>
          <p:cNvPr id="2050" name="Picture 2" descr="https://images-na.ssl-images-amazon.com/images/I/41Ui%2ByzYRDL._SX316_BO1,204,203,200_.jpg">
            <a:extLst>
              <a:ext uri="{FF2B5EF4-FFF2-40B4-BE49-F238E27FC236}">
                <a16:creationId xmlns:a16="http://schemas.microsoft.com/office/drawing/2014/main" id="{B4B38695-2124-4918-84AE-F221AB9C2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459" y="2257688"/>
            <a:ext cx="2512660" cy="39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25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8BFF-33D4-4A5F-8719-6C6A46B1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1540BBC-1C77-4BEA-8093-7E09A4189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1" y="583550"/>
            <a:ext cx="8542050" cy="5690899"/>
          </a:xfrm>
        </p:spPr>
      </p:pic>
    </p:spTree>
    <p:extLst>
      <p:ext uri="{BB962C8B-B14F-4D97-AF65-F5344CB8AC3E}">
        <p14:creationId xmlns:p14="http://schemas.microsoft.com/office/powerpoint/2010/main" val="1918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2DC4-F683-46CC-9A51-0276089E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902C8B-C19A-4389-82DE-9A13D9AE8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03" y="827704"/>
            <a:ext cx="7803886" cy="5202591"/>
          </a:xfrm>
        </p:spPr>
      </p:pic>
    </p:spTree>
    <p:extLst>
      <p:ext uri="{BB962C8B-B14F-4D97-AF65-F5344CB8AC3E}">
        <p14:creationId xmlns:p14="http://schemas.microsoft.com/office/powerpoint/2010/main" val="112486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9A68-B734-4DB0-BB2F-2F8E7C7EE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68D15C-5AAD-466B-BD69-DEA11ACCD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49" y="567266"/>
            <a:ext cx="8585201" cy="5723467"/>
          </a:xfrm>
        </p:spPr>
      </p:pic>
    </p:spTree>
    <p:extLst>
      <p:ext uri="{BB962C8B-B14F-4D97-AF65-F5344CB8AC3E}">
        <p14:creationId xmlns:p14="http://schemas.microsoft.com/office/powerpoint/2010/main" val="58355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E2228-D67E-4C25-BA9A-46204C7D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95471B-9B59-491F-8B8A-D5069F178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736" y="918633"/>
            <a:ext cx="7330558" cy="5253567"/>
          </a:xfrm>
        </p:spPr>
      </p:pic>
    </p:spTree>
    <p:extLst>
      <p:ext uri="{BB962C8B-B14F-4D97-AF65-F5344CB8AC3E}">
        <p14:creationId xmlns:p14="http://schemas.microsoft.com/office/powerpoint/2010/main" val="95525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090F-A5EB-4B5D-9B7D-0191A7FD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314BFF-98A1-4F49-918B-F2DFBE0C3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89" y="1054232"/>
            <a:ext cx="9236868" cy="4618434"/>
          </a:xfrm>
        </p:spPr>
      </p:pic>
    </p:spTree>
    <p:extLst>
      <p:ext uri="{BB962C8B-B14F-4D97-AF65-F5344CB8AC3E}">
        <p14:creationId xmlns:p14="http://schemas.microsoft.com/office/powerpoint/2010/main" val="101672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AAE-B2F2-4A30-95A9-1B55C6CF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C7F54-E63A-4D60-B655-EB3A41473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ame of thrones">
            <a:extLst>
              <a:ext uri="{FF2B5EF4-FFF2-40B4-BE49-F238E27FC236}">
                <a16:creationId xmlns:a16="http://schemas.microsoft.com/office/drawing/2014/main" id="{F6746464-BB96-4602-A13B-AA2139B4E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04" y="733425"/>
            <a:ext cx="8086725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0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5492-79E4-4A91-A40A-ACF9413A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Addiction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5DD51-C960-4FA8-A42C-8B175E278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268134"/>
          </a:xfrm>
        </p:spPr>
        <p:txBody>
          <a:bodyPr/>
          <a:lstStyle/>
          <a:p>
            <a:r>
              <a:rPr lang="en-US" dirty="0"/>
              <a:t>In this presentation, it refers to any compulsive use of digital devices for the purpose of escapism, entertainment, information, or social experiences</a:t>
            </a:r>
          </a:p>
          <a:p>
            <a:pPr lvl="1"/>
            <a:r>
              <a:rPr lang="en-US" dirty="0"/>
              <a:t>Social media (Facebook, Twitter, Instagram)</a:t>
            </a:r>
          </a:p>
          <a:p>
            <a:pPr lvl="1"/>
            <a:r>
              <a:rPr lang="en-US" dirty="0"/>
              <a:t>Games (general or “gamer-specific”)</a:t>
            </a:r>
          </a:p>
          <a:p>
            <a:pPr lvl="2"/>
            <a:r>
              <a:rPr lang="en-US" dirty="0"/>
              <a:t>Candy Crush Saga versus RPGs, MOBAs, Battle Royale,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News or “infotainment” (Facebook, Reddit, YouTube)</a:t>
            </a:r>
          </a:p>
          <a:p>
            <a:pPr lvl="1"/>
            <a:r>
              <a:rPr lang="en-US" dirty="0"/>
              <a:t>Entertainment (Netflix, Amazon Prime, Hulu, YouTube)</a:t>
            </a:r>
          </a:p>
        </p:txBody>
      </p:sp>
    </p:spTree>
    <p:extLst>
      <p:ext uri="{BB962C8B-B14F-4D97-AF65-F5344CB8AC3E}">
        <p14:creationId xmlns:p14="http://schemas.microsoft.com/office/powerpoint/2010/main" val="154155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E673-E725-49FE-B122-F8F2226A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Digitally Addicted?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15B04-0ABE-435C-AAC9-C4CA381CE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feel a compulsive need to check your smartphone or computer?</a:t>
            </a:r>
          </a:p>
          <a:p>
            <a:r>
              <a:rPr lang="en-US" dirty="0"/>
              <a:t>You do you prefer being lost in a digital world than living life in this world?</a:t>
            </a:r>
          </a:p>
          <a:p>
            <a:r>
              <a:rPr lang="en-US" dirty="0"/>
              <a:t>Are you closest relationships through common-interest groups or games or do you let digital relationships take priority over real life relationships?</a:t>
            </a:r>
          </a:p>
          <a:p>
            <a:r>
              <a:rPr lang="en-US" dirty="0"/>
              <a:t>Do you get angry when people interrupt you during digital activities?</a:t>
            </a:r>
          </a:p>
          <a:p>
            <a:r>
              <a:rPr lang="en-US" dirty="0"/>
              <a:t>Addiction comes in various shapes and sizes, or maybe you “struggle” but are not “addicted”</a:t>
            </a:r>
          </a:p>
        </p:txBody>
      </p:sp>
    </p:spTree>
    <p:extLst>
      <p:ext uri="{BB962C8B-B14F-4D97-AF65-F5344CB8AC3E}">
        <p14:creationId xmlns:p14="http://schemas.microsoft.com/office/powerpoint/2010/main" val="1079898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544</TotalTime>
  <Words>648</Words>
  <Application>Microsoft Office PowerPoint</Application>
  <PresentationFormat>Widescreen</PresentationFormat>
  <Paragraphs>68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Parallax</vt:lpstr>
      <vt:lpstr> Digital Addiction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Digital Addiction Defined</vt:lpstr>
      <vt:lpstr>Are You Digitally Addicted?</vt:lpstr>
      <vt:lpstr>What Scripture Says About Addiction</vt:lpstr>
      <vt:lpstr>The Promised Pleasure of Digital Addiction</vt:lpstr>
      <vt:lpstr>The Reality of Digital Addiction</vt:lpstr>
      <vt:lpstr>A Gospel-Centered Three-Step Program</vt:lpstr>
      <vt:lpstr>Good Intentions?</vt:lpstr>
      <vt:lpstr>Minimizing Handheld Device Usage</vt:lpstr>
      <vt:lpstr>Minimizing Computer Usage</vt:lpstr>
      <vt:lpstr>Barriers Should Lead to Self-Control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Addictions</dc:title>
  <dc:creator>Keith Rice</dc:creator>
  <cp:lastModifiedBy>Keith Rice</cp:lastModifiedBy>
  <cp:revision>17</cp:revision>
  <dcterms:created xsi:type="dcterms:W3CDTF">2019-04-25T23:50:08Z</dcterms:created>
  <dcterms:modified xsi:type="dcterms:W3CDTF">2019-04-28T16:50:20Z</dcterms:modified>
</cp:coreProperties>
</file>